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Ovo"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RIdj2Yvwo3jNKcLHD0H8FJYUq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AF974D-9B22-4339-B7D4-0DFCDBE09E93}">
  <a:tblStyle styleId="{5EAF974D-9B22-4339-B7D4-0DFCDBE09E93}" styleName="Table_0">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7" d="100"/>
          <a:sy n="127" d="100"/>
        </p:scale>
        <p:origin x="611"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29e256a59d_1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g129e256a59d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0" name="Google Shape;210;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3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3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3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3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f3f35d94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gf3f35d94f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3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3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300">
                <a:solidFill>
                  <a:schemeClr val="dk1"/>
                </a:solidFill>
              </a:rPr>
              <a:t>Si utiliza su vehículo para su negocio, puede deducir el costo de la operación del vehículo. Si lo utiliza tanto para viajes comerciales como personales, solo puede deducir los costos asociados con el uso relacionado con el negocio.</a:t>
            </a:r>
            <a:endParaRPr sz="1300">
              <a:solidFill>
                <a:schemeClr val="dk1"/>
              </a:solidFill>
            </a:endParaRPr>
          </a:p>
          <a:p>
            <a:pPr marL="0" lvl="0" indent="0" algn="l" rtl="0">
              <a:lnSpc>
                <a:spcPct val="115000"/>
              </a:lnSpc>
              <a:spcBef>
                <a:spcPts val="0"/>
              </a:spcBef>
              <a:spcAft>
                <a:spcPts val="0"/>
              </a:spcAft>
              <a:buSzPts val="1100"/>
              <a:buNone/>
            </a:pPr>
            <a:endParaRPr sz="1300">
              <a:solidFill>
                <a:schemeClr val="dk1"/>
              </a:solidFill>
            </a:endParaRPr>
          </a:p>
          <a:p>
            <a:pPr marL="0" lvl="0" indent="0" algn="l" rtl="0">
              <a:lnSpc>
                <a:spcPct val="115000"/>
              </a:lnSpc>
              <a:spcBef>
                <a:spcPts val="0"/>
              </a:spcBef>
              <a:spcAft>
                <a:spcPts val="0"/>
              </a:spcAft>
              <a:buSzPts val="1100"/>
              <a:buNone/>
            </a:pPr>
            <a:r>
              <a:rPr lang="en" sz="1300">
                <a:solidFill>
                  <a:schemeClr val="dk1"/>
                </a:solidFill>
              </a:rPr>
              <a:t>Hay dos métodos para deducir los gastos del vehículo, y usted puede elegir cuál le da un mayor beneficio fiscal.</a:t>
            </a:r>
            <a:endParaRPr sz="1300">
              <a:solidFill>
                <a:schemeClr val="dk1"/>
              </a:solidFill>
            </a:endParaRPr>
          </a:p>
          <a:p>
            <a:pPr marL="0" lvl="0" indent="0" algn="l" rtl="0">
              <a:lnSpc>
                <a:spcPct val="115000"/>
              </a:lnSpc>
              <a:spcBef>
                <a:spcPts val="0"/>
              </a:spcBef>
              <a:spcAft>
                <a:spcPts val="0"/>
              </a:spcAft>
              <a:buSzPts val="1100"/>
              <a:buNone/>
            </a:pPr>
            <a:endParaRPr sz="1300">
              <a:solidFill>
                <a:schemeClr val="dk1"/>
              </a:solidFill>
            </a:endParaRPr>
          </a:p>
          <a:p>
            <a:pPr marL="0" lvl="0" indent="0" algn="l" rtl="0">
              <a:lnSpc>
                <a:spcPct val="115000"/>
              </a:lnSpc>
              <a:spcBef>
                <a:spcPts val="0"/>
              </a:spcBef>
              <a:spcAft>
                <a:spcPts val="0"/>
              </a:spcAft>
              <a:buSzPts val="1100"/>
              <a:buNone/>
            </a:pPr>
            <a:r>
              <a:rPr lang="en" sz="1300" b="1">
                <a:solidFill>
                  <a:schemeClr val="dk1"/>
                </a:solidFill>
              </a:rPr>
              <a:t>Tarifa de millaje estándar.</a:t>
            </a:r>
            <a:r>
              <a:rPr lang="en" sz="1300">
                <a:solidFill>
                  <a:schemeClr val="dk1"/>
                </a:solidFill>
              </a:rPr>
              <a:t> Multiplique las millas conducidas por negocios durante el año por una tarifa de millaje estándar. A partir del 1 de enero de 2021, la deducción de millaje estándar es de 56 centavos por milla.</a:t>
            </a:r>
            <a:endParaRPr sz="13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300">
                <a:solidFill>
                  <a:schemeClr val="dk1"/>
                </a:solidFill>
              </a:rPr>
              <a:t>Si utiliza su vehículo para su negocio, puede deducir el costo de la operación del vehículo. Si lo utiliza tanto para viajes comerciales como personales, solo puede deducir los costos asociados con el uso relacionado con el negocio.</a:t>
            </a:r>
            <a:endParaRPr sz="1300">
              <a:solidFill>
                <a:schemeClr val="dk1"/>
              </a:solidFill>
            </a:endParaRPr>
          </a:p>
          <a:p>
            <a:pPr marL="0" lvl="0" indent="0" algn="l" rtl="0">
              <a:lnSpc>
                <a:spcPct val="115000"/>
              </a:lnSpc>
              <a:spcBef>
                <a:spcPts val="0"/>
              </a:spcBef>
              <a:spcAft>
                <a:spcPts val="0"/>
              </a:spcAft>
              <a:buSzPts val="1100"/>
              <a:buNone/>
            </a:pPr>
            <a:endParaRPr sz="1300">
              <a:solidFill>
                <a:schemeClr val="dk1"/>
              </a:solidFill>
            </a:endParaRPr>
          </a:p>
          <a:p>
            <a:pPr marL="0" lvl="0" indent="0" algn="l" rtl="0">
              <a:lnSpc>
                <a:spcPct val="115000"/>
              </a:lnSpc>
              <a:spcBef>
                <a:spcPts val="0"/>
              </a:spcBef>
              <a:spcAft>
                <a:spcPts val="0"/>
              </a:spcAft>
              <a:buSzPts val="1100"/>
              <a:buNone/>
            </a:pPr>
            <a:r>
              <a:rPr lang="en" sz="1300">
                <a:solidFill>
                  <a:schemeClr val="dk1"/>
                </a:solidFill>
              </a:rPr>
              <a:t>Hay dos métodos para deducir los gastos del vehículo, y usted puede elegir cuál le da un mayor beneficio fiscal.</a:t>
            </a:r>
            <a:endParaRPr sz="1300">
              <a:solidFill>
                <a:schemeClr val="dk1"/>
              </a:solidFill>
            </a:endParaRPr>
          </a:p>
          <a:p>
            <a:pPr marL="0" lvl="0" indent="0" algn="l" rtl="0">
              <a:lnSpc>
                <a:spcPct val="115000"/>
              </a:lnSpc>
              <a:spcBef>
                <a:spcPts val="0"/>
              </a:spcBef>
              <a:spcAft>
                <a:spcPts val="0"/>
              </a:spcAft>
              <a:buSzPts val="1100"/>
              <a:buNone/>
            </a:pPr>
            <a:endParaRPr sz="1300">
              <a:solidFill>
                <a:schemeClr val="dk1"/>
              </a:solidFill>
            </a:endParaRPr>
          </a:p>
          <a:p>
            <a:pPr marL="0" lvl="0" indent="0" algn="l" rtl="0">
              <a:lnSpc>
                <a:spcPct val="115000"/>
              </a:lnSpc>
              <a:spcBef>
                <a:spcPts val="0"/>
              </a:spcBef>
              <a:spcAft>
                <a:spcPts val="0"/>
              </a:spcAft>
              <a:buSzPts val="1100"/>
              <a:buNone/>
            </a:pPr>
            <a:r>
              <a:rPr lang="en" sz="1300" b="1">
                <a:solidFill>
                  <a:schemeClr val="dk1"/>
                </a:solidFill>
              </a:rPr>
              <a:t>Tarifa de millaje estándar.</a:t>
            </a:r>
            <a:r>
              <a:rPr lang="en" sz="1300">
                <a:solidFill>
                  <a:schemeClr val="dk1"/>
                </a:solidFill>
              </a:rPr>
              <a:t> Multiplique las millas conducidas por negocios durante el año por una tarifa de millaje estándar. A partir del 1 de enero de 2021, la deducción de millaje estándar es de 56 centavos por milla.</a:t>
            </a:r>
            <a:endParaRPr sz="13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3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3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30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30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2cb99eec6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g12cb99eec61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f3f35d94f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gf3f35d94f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30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f3f35d94fe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6" name="Google Shape;416;gf3f35d94f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1" name="Google Shape;421;p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3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 name="Google Shape;13;p3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4" name="Google Shape;14;p3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1"/>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0" name="Google Shape;70;p41"/>
          <p:cNvSpPr txBox="1">
            <a:spLocks noGrp="1"/>
          </p:cNvSpPr>
          <p:nvPr>
            <p:ph type="body" idx="1"/>
          </p:nvPr>
        </p:nvSpPr>
        <p:spPr>
          <a:xfrm rot="5400000">
            <a:off x="1154509" y="-125809"/>
            <a:ext cx="2262982"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71" name="Google Shape;71;p4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2" name="Google Shape;72;p4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3" name="Google Shape;73;p4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rot="5400000">
            <a:off x="2366169" y="1085850"/>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6" name="Google Shape;76;p42"/>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77" name="Google Shape;77;p4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8" name="Google Shape;78;p4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9" name="Google Shape;79;p4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3"/>
          <p:cNvSpPr txBox="1">
            <a:spLocks noGrp="1"/>
          </p:cNvSpPr>
          <p:nvPr>
            <p:ph type="ctrTitle"/>
          </p:nvPr>
        </p:nvSpPr>
        <p:spPr>
          <a:xfrm>
            <a:off x="342900" y="1065213"/>
            <a:ext cx="3886200" cy="735012"/>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7" name="Google Shape;17;p33"/>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a:endParaRPr/>
          </a:p>
        </p:txBody>
      </p:sp>
      <p:sp>
        <p:nvSpPr>
          <p:cNvPr id="18" name="Google Shape;18;p3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 name="Google Shape;19;p3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0" name="Google Shape;20;p3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4"/>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3" name="Google Shape;23;p34"/>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24" name="Google Shape;24;p3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5" name="Google Shape;25;p3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6" name="Google Shape;26;p3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5"/>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9" name="Google Shape;29;p35"/>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a:endParaRPr/>
          </a:p>
        </p:txBody>
      </p:sp>
      <p:sp>
        <p:nvSpPr>
          <p:cNvPr id="30" name="Google Shape;30;p3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1" name="Google Shape;31;p3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2" name="Google Shape;32;p3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5" name="Google Shape;35;p36"/>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36" name="Google Shape;36;p36"/>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37" name="Google Shape;37;p3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8" name="Google Shape;38;p3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9" name="Google Shape;39;p3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7"/>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42" name="Google Shape;42;p37"/>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43" name="Google Shape;43;p37"/>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44" name="Google Shape;44;p37"/>
          <p:cNvSpPr txBox="1">
            <a:spLocks noGrp="1"/>
          </p:cNvSpPr>
          <p:nvPr>
            <p:ph type="body" idx="3"/>
          </p:nvPr>
        </p:nvSpPr>
        <p:spPr>
          <a:xfrm>
            <a:off x="2322513" y="767556"/>
            <a:ext cx="2020887"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45" name="Google Shape;45;p37"/>
          <p:cNvSpPr txBox="1">
            <a:spLocks noGrp="1"/>
          </p:cNvSpPr>
          <p:nvPr>
            <p:ph type="body" idx="4"/>
          </p:nvPr>
        </p:nvSpPr>
        <p:spPr>
          <a:xfrm>
            <a:off x="2322513" y="1087438"/>
            <a:ext cx="2020887"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46" name="Google Shape;46;p3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47" name="Google Shape;47;p3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48" name="Google Shape;48;p3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1" name="Google Shape;51;p3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2" name="Google Shape;52;p3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3" name="Google Shape;53;p3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9"/>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6" name="Google Shape;56;p39"/>
          <p:cNvSpPr txBox="1">
            <a:spLocks noGrp="1"/>
          </p:cNvSpPr>
          <p:nvPr>
            <p:ph type="body" idx="1"/>
          </p:nvPr>
        </p:nvSpPr>
        <p:spPr>
          <a:xfrm>
            <a:off x="1787525" y="136525"/>
            <a:ext cx="2555875" cy="2926556"/>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a:endParaRPr/>
          </a:p>
        </p:txBody>
      </p:sp>
      <p:sp>
        <p:nvSpPr>
          <p:cNvPr id="57" name="Google Shape;57;p39"/>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58" name="Google Shape;58;p3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9" name="Google Shape;59;p3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0" name="Google Shape;60;p3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0"/>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3" name="Google Shape;63;p40"/>
          <p:cNvSpPr>
            <a:spLocks noGrp="1"/>
          </p:cNvSpPr>
          <p:nvPr>
            <p:ph type="pic" idx="2"/>
          </p:nvPr>
        </p:nvSpPr>
        <p:spPr>
          <a:xfrm>
            <a:off x="896144" y="306388"/>
            <a:ext cx="2743200" cy="2057400"/>
          </a:xfrm>
          <a:prstGeom prst="rect">
            <a:avLst/>
          </a:prstGeom>
          <a:noFill/>
          <a:ln>
            <a:noFill/>
          </a:ln>
        </p:spPr>
      </p:sp>
      <p:sp>
        <p:nvSpPr>
          <p:cNvPr id="64" name="Google Shape;64;p40"/>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65" name="Google Shape;65;p4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6" name="Google Shape;66;p4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7" name="Google Shape;67;p4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7" name="Google Shape;7;p31"/>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8" name="Google Shape;8;p3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9" name="Google Shape;9;p3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 name="Google Shape;10;p3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bit.ly/3l5OR0D"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mailto:Yesenia.x.quinones@jpmchase.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0"/>
            <a:ext cx="9144000" cy="5143500"/>
          </a:xfrm>
          <a:prstGeom prst="rect">
            <a:avLst/>
          </a:prstGeom>
          <a:solidFill>
            <a:srgbClr val="64597A"/>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5" name="Google Shape;85;p1" descr="A picture containing text, stationary, pencil&#10;&#10;Description automatically generated"/>
          <p:cNvPicPr preferRelativeResize="0"/>
          <p:nvPr/>
        </p:nvPicPr>
        <p:blipFill rotWithShape="1">
          <a:blip r:embed="rId3">
            <a:alphaModFix amt="14000"/>
          </a:blip>
          <a:srcRect l="29"/>
          <a:stretch/>
        </p:blipFill>
        <p:spPr>
          <a:xfrm>
            <a:off x="0" y="0"/>
            <a:ext cx="9144000" cy="5143500"/>
          </a:xfrm>
          <a:prstGeom prst="rect">
            <a:avLst/>
          </a:prstGeom>
          <a:noFill/>
          <a:ln>
            <a:noFill/>
          </a:ln>
        </p:spPr>
      </p:pic>
      <p:sp>
        <p:nvSpPr>
          <p:cNvPr id="86" name="Google Shape;86;p1"/>
          <p:cNvSpPr txBox="1"/>
          <p:nvPr/>
        </p:nvSpPr>
        <p:spPr>
          <a:xfrm>
            <a:off x="1056150" y="1066657"/>
            <a:ext cx="7031700" cy="3010200"/>
          </a:xfrm>
          <a:prstGeom prst="rect">
            <a:avLst/>
          </a:prstGeom>
          <a:noFill/>
          <a:ln>
            <a:noFill/>
          </a:ln>
        </p:spPr>
        <p:txBody>
          <a:bodyPr spcFirstLastPara="1" wrap="square" lIns="0" tIns="0" rIns="0" bIns="0" anchor="t" anchorCtr="0">
            <a:spAutoFit/>
          </a:bodyPr>
          <a:lstStyle/>
          <a:p>
            <a:pPr marL="0" marR="0" lvl="0" indent="0" algn="ctr" rtl="0">
              <a:lnSpc>
                <a:spcPct val="118584"/>
              </a:lnSpc>
              <a:spcBef>
                <a:spcPts val="0"/>
              </a:spcBef>
              <a:spcAft>
                <a:spcPts val="0"/>
              </a:spcAft>
              <a:buClr>
                <a:srgbClr val="000000"/>
              </a:buClr>
              <a:buSzPts val="5800"/>
              <a:buFont typeface="Arial"/>
              <a:buNone/>
            </a:pPr>
            <a:r>
              <a:rPr lang="en" sz="5800" b="0" i="0" u="none" strike="noStrike" cap="none">
                <a:solidFill>
                  <a:schemeClr val="lt1"/>
                </a:solidFill>
                <a:latin typeface="Ovo"/>
                <a:ea typeface="Ovo"/>
                <a:cs typeface="Ovo"/>
                <a:sym typeface="Ovo"/>
              </a:rPr>
              <a:t>Cómo Organizar los Ingresos y Gastos de su Negocio</a:t>
            </a:r>
            <a:endParaRPr sz="500" b="0" i="0" u="none" strike="noStrike" cap="none">
              <a:solidFill>
                <a:schemeClr val="lt1"/>
              </a:solidFill>
              <a:latin typeface="Arial"/>
              <a:ea typeface="Arial"/>
              <a:cs typeface="Arial"/>
              <a:sym typeface="Arial"/>
            </a:endParaRPr>
          </a:p>
        </p:txBody>
      </p:sp>
      <p:pic>
        <p:nvPicPr>
          <p:cNvPr id="87" name="Google Shape;87;p1"/>
          <p:cNvPicPr preferRelativeResize="0"/>
          <p:nvPr/>
        </p:nvPicPr>
        <p:blipFill rotWithShape="1">
          <a:blip r:embed="rId4">
            <a:alphaModFix/>
          </a:blip>
          <a:srcRect t="29814" b="44223"/>
          <a:stretch/>
        </p:blipFill>
        <p:spPr>
          <a:xfrm>
            <a:off x="7360775" y="127325"/>
            <a:ext cx="1675976" cy="3140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6"/>
          <p:cNvSpPr/>
          <p:nvPr/>
        </p:nvSpPr>
        <p:spPr>
          <a:xfrm>
            <a:off x="0" y="0"/>
            <a:ext cx="9144000" cy="948000"/>
          </a:xfrm>
          <a:prstGeom prst="rect">
            <a:avLst/>
          </a:prstGeom>
          <a:solidFill>
            <a:srgbClr val="EDEDED"/>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6"/>
          <p:cNvSpPr txBox="1"/>
          <p:nvPr/>
        </p:nvSpPr>
        <p:spPr>
          <a:xfrm>
            <a:off x="514350" y="115725"/>
            <a:ext cx="7102800" cy="700192"/>
          </a:xfrm>
          <a:prstGeom prst="rect">
            <a:avLst/>
          </a:prstGeom>
          <a:noFill/>
          <a:ln>
            <a:noFill/>
          </a:ln>
        </p:spPr>
        <p:txBody>
          <a:bodyPr spcFirstLastPara="1" wrap="square" lIns="0" tIns="0" rIns="0" bIns="0" anchor="t" anchorCtr="0">
            <a:spAutoFit/>
          </a:bodyPr>
          <a:lstStyle/>
          <a:p>
            <a:pPr marL="0" marR="0" lvl="0" indent="0" algn="l" rtl="0">
              <a:lnSpc>
                <a:spcPct val="129994"/>
              </a:lnSpc>
              <a:spcBef>
                <a:spcPts val="0"/>
              </a:spcBef>
              <a:spcAft>
                <a:spcPts val="0"/>
              </a:spcAft>
              <a:buClr>
                <a:srgbClr val="000000"/>
              </a:buClr>
              <a:buSzPts val="3500"/>
              <a:buFont typeface="Arial"/>
              <a:buNone/>
            </a:pPr>
            <a:r>
              <a:rPr lang="en" sz="3500" b="1" i="0" u="none" strike="noStrike" cap="none" dirty="0">
                <a:solidFill>
                  <a:srgbClr val="3E2570"/>
                </a:solidFill>
                <a:latin typeface="Ovo"/>
                <a:ea typeface="Ovo"/>
                <a:cs typeface="Ovo"/>
                <a:sym typeface="Ovo"/>
              </a:rPr>
              <a:t>2 - Clasificar Sus Ingreso “Other”</a:t>
            </a:r>
            <a:endParaRPr sz="100" b="0" i="0" u="none" strike="noStrike" cap="none" dirty="0">
              <a:solidFill>
                <a:srgbClr val="000000"/>
              </a:solidFill>
              <a:latin typeface="Arial"/>
              <a:ea typeface="Arial"/>
              <a:cs typeface="Arial"/>
              <a:sym typeface="Arial"/>
            </a:endParaRPr>
          </a:p>
        </p:txBody>
      </p:sp>
      <p:pic>
        <p:nvPicPr>
          <p:cNvPr id="195" name="Google Shape;195;p6"/>
          <p:cNvPicPr preferRelativeResize="0"/>
          <p:nvPr/>
        </p:nvPicPr>
        <p:blipFill rotWithShape="1">
          <a:blip r:embed="rId3">
            <a:alphaModFix/>
          </a:blip>
          <a:srcRect/>
          <a:stretch/>
        </p:blipFill>
        <p:spPr>
          <a:xfrm>
            <a:off x="8586426" y="4709254"/>
            <a:ext cx="445302" cy="321350"/>
          </a:xfrm>
          <a:prstGeom prst="rect">
            <a:avLst/>
          </a:prstGeom>
          <a:noFill/>
          <a:ln>
            <a:noFill/>
          </a:ln>
        </p:spPr>
      </p:pic>
      <p:pic>
        <p:nvPicPr>
          <p:cNvPr id="196" name="Google Shape;196;p6"/>
          <p:cNvPicPr preferRelativeResize="0"/>
          <p:nvPr/>
        </p:nvPicPr>
        <p:blipFill rotWithShape="1">
          <a:blip r:embed="rId4">
            <a:alphaModFix/>
          </a:blip>
          <a:srcRect/>
          <a:stretch/>
        </p:blipFill>
        <p:spPr>
          <a:xfrm>
            <a:off x="1725083" y="1892300"/>
            <a:ext cx="5693833" cy="1358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29e256a59d_1_4"/>
          <p:cNvSpPr/>
          <p:nvPr/>
        </p:nvSpPr>
        <p:spPr>
          <a:xfrm>
            <a:off x="0" y="0"/>
            <a:ext cx="9144000" cy="5143500"/>
          </a:xfrm>
          <a:prstGeom prst="rect">
            <a:avLst/>
          </a:prstGeom>
          <a:solidFill>
            <a:srgbClr val="64597A"/>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2" name="Google Shape;202;g129e256a59d_1_4" descr="A picture containing text, stationary, pencil&#10;&#10;Description automatically generated"/>
          <p:cNvPicPr preferRelativeResize="0"/>
          <p:nvPr/>
        </p:nvPicPr>
        <p:blipFill rotWithShape="1">
          <a:blip r:embed="rId3">
            <a:alphaModFix amt="20000"/>
          </a:blip>
          <a:srcRect l="29"/>
          <a:stretch/>
        </p:blipFill>
        <p:spPr>
          <a:xfrm>
            <a:off x="0" y="0"/>
            <a:ext cx="9144000" cy="5143500"/>
          </a:xfrm>
          <a:prstGeom prst="rect">
            <a:avLst/>
          </a:prstGeom>
          <a:noFill/>
          <a:ln>
            <a:noFill/>
          </a:ln>
        </p:spPr>
      </p:pic>
      <p:sp>
        <p:nvSpPr>
          <p:cNvPr id="203" name="Google Shape;203;g129e256a59d_1_4"/>
          <p:cNvSpPr txBox="1"/>
          <p:nvPr/>
        </p:nvSpPr>
        <p:spPr>
          <a:xfrm>
            <a:off x="514350" y="514350"/>
            <a:ext cx="2003100" cy="200100"/>
          </a:xfrm>
          <a:prstGeom prst="rect">
            <a:avLst/>
          </a:prstGeom>
          <a:noFill/>
          <a:ln>
            <a:noFill/>
          </a:ln>
        </p:spPr>
        <p:txBody>
          <a:bodyPr spcFirstLastPara="1" wrap="square" lIns="0" tIns="0" rIns="0" bIns="0" anchor="t" anchorCtr="0">
            <a:spAutoFit/>
          </a:bodyPr>
          <a:lstStyle/>
          <a:p>
            <a:pPr marL="0" marR="0" lvl="0" indent="0" algn="l" rtl="0">
              <a:lnSpc>
                <a:spcPct val="120063"/>
              </a:lnSpc>
              <a:spcBef>
                <a:spcPts val="0"/>
              </a:spcBef>
              <a:spcAft>
                <a:spcPts val="0"/>
              </a:spcAft>
              <a:buClr>
                <a:srgbClr val="000000"/>
              </a:buClr>
              <a:buSzPts val="1300"/>
              <a:buFont typeface="Arial"/>
              <a:buNone/>
            </a:pPr>
            <a:r>
              <a:rPr lang="en" sz="1300" b="0" i="0" u="none" strike="noStrike" cap="none">
                <a:solidFill>
                  <a:srgbClr val="FFFFFF"/>
                </a:solidFill>
                <a:latin typeface="Arial"/>
                <a:ea typeface="Arial"/>
                <a:cs typeface="Arial"/>
                <a:sym typeface="Arial"/>
              </a:rPr>
              <a:t>NEGOZEE</a:t>
            </a:r>
            <a:endParaRPr sz="1100" b="0" i="0" u="none" strike="noStrike" cap="none">
              <a:solidFill>
                <a:srgbClr val="000000"/>
              </a:solidFill>
              <a:latin typeface="Arial"/>
              <a:ea typeface="Arial"/>
              <a:cs typeface="Arial"/>
              <a:sym typeface="Arial"/>
            </a:endParaRPr>
          </a:p>
        </p:txBody>
      </p:sp>
      <p:sp>
        <p:nvSpPr>
          <p:cNvPr id="204" name="Google Shape;204;g129e256a59d_1_4"/>
          <p:cNvSpPr/>
          <p:nvPr/>
        </p:nvSpPr>
        <p:spPr>
          <a:xfrm>
            <a:off x="1979392" y="1442500"/>
            <a:ext cx="4677000" cy="1798500"/>
          </a:xfrm>
          <a:prstGeom prst="rect">
            <a:avLst/>
          </a:pr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g129e256a59d_1_4"/>
          <p:cNvSpPr txBox="1"/>
          <p:nvPr/>
        </p:nvSpPr>
        <p:spPr>
          <a:xfrm>
            <a:off x="868386" y="4549831"/>
            <a:ext cx="4048200" cy="138600"/>
          </a:xfrm>
          <a:prstGeom prst="rect">
            <a:avLst/>
          </a:prstGeom>
          <a:noFill/>
          <a:ln>
            <a:noFill/>
          </a:ln>
        </p:spPr>
        <p:txBody>
          <a:bodyPr spcFirstLastPara="1" wrap="square" lIns="0" tIns="0" rIns="0" bIns="0" anchor="t" anchorCtr="0">
            <a:spAutoFit/>
          </a:bodyPr>
          <a:lstStyle/>
          <a:p>
            <a:pPr marL="0" marR="0" lvl="0" indent="0" algn="l" rtl="0">
              <a:lnSpc>
                <a:spcPct val="173333"/>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06" name="Google Shape;206;g129e256a59d_1_4"/>
          <p:cNvSpPr txBox="1"/>
          <p:nvPr/>
        </p:nvSpPr>
        <p:spPr>
          <a:xfrm>
            <a:off x="2259035" y="1764508"/>
            <a:ext cx="4117800" cy="1154400"/>
          </a:xfrm>
          <a:prstGeom prst="rect">
            <a:avLst/>
          </a:prstGeom>
          <a:noFill/>
          <a:ln>
            <a:noFill/>
          </a:ln>
        </p:spPr>
        <p:txBody>
          <a:bodyPr spcFirstLastPara="1" wrap="square" lIns="0" tIns="0" rIns="0" bIns="0" anchor="t" anchorCtr="0">
            <a:spAutoFit/>
          </a:bodyPr>
          <a:lstStyle/>
          <a:p>
            <a:pPr marL="0" marR="0" lvl="0" indent="0" algn="ctr" rtl="0">
              <a:lnSpc>
                <a:spcPct val="129994"/>
              </a:lnSpc>
              <a:spcBef>
                <a:spcPts val="0"/>
              </a:spcBef>
              <a:spcAft>
                <a:spcPts val="0"/>
              </a:spcAft>
              <a:buClr>
                <a:srgbClr val="000000"/>
              </a:buClr>
              <a:buSzPts val="3900"/>
              <a:buFont typeface="Arial"/>
              <a:buNone/>
            </a:pPr>
            <a:r>
              <a:rPr lang="en" sz="7500">
                <a:solidFill>
                  <a:srgbClr val="3E2570"/>
                </a:solidFill>
                <a:latin typeface="Ovo"/>
                <a:ea typeface="Ovo"/>
                <a:cs typeface="Ovo"/>
                <a:sym typeface="Ovo"/>
              </a:rPr>
              <a:t>Gastos</a:t>
            </a:r>
            <a:endParaRPr sz="7500" b="0" i="0" u="none" strike="noStrike" cap="none">
              <a:solidFill>
                <a:srgbClr val="000000"/>
              </a:solidFill>
              <a:latin typeface="Arial"/>
              <a:ea typeface="Arial"/>
              <a:cs typeface="Arial"/>
              <a:sym typeface="Arial"/>
            </a:endParaRPr>
          </a:p>
        </p:txBody>
      </p:sp>
      <p:pic>
        <p:nvPicPr>
          <p:cNvPr id="207" name="Google Shape;207;g129e256a59d_1_4"/>
          <p:cNvPicPr preferRelativeResize="0"/>
          <p:nvPr/>
        </p:nvPicPr>
        <p:blipFill rotWithShape="1">
          <a:blip r:embed="rId4">
            <a:alphaModFix/>
          </a:blip>
          <a:srcRect/>
          <a:stretch/>
        </p:blipFill>
        <p:spPr>
          <a:xfrm>
            <a:off x="8586426" y="4709254"/>
            <a:ext cx="445302" cy="321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58"/>
          <p:cNvSpPr/>
          <p:nvPr/>
        </p:nvSpPr>
        <p:spPr>
          <a:xfrm>
            <a:off x="0" y="0"/>
            <a:ext cx="9144000" cy="948000"/>
          </a:xfrm>
          <a:prstGeom prst="rect">
            <a:avLst/>
          </a:prstGeom>
          <a:solidFill>
            <a:srgbClr val="EDEDED"/>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58"/>
          <p:cNvSpPr txBox="1"/>
          <p:nvPr/>
        </p:nvSpPr>
        <p:spPr>
          <a:xfrm>
            <a:off x="514350" y="115725"/>
            <a:ext cx="7102800" cy="700192"/>
          </a:xfrm>
          <a:prstGeom prst="rect">
            <a:avLst/>
          </a:prstGeom>
          <a:noFill/>
          <a:ln>
            <a:noFill/>
          </a:ln>
        </p:spPr>
        <p:txBody>
          <a:bodyPr spcFirstLastPara="1" wrap="square" lIns="0" tIns="0" rIns="0" bIns="0" anchor="t" anchorCtr="0">
            <a:spAutoFit/>
          </a:bodyPr>
          <a:lstStyle/>
          <a:p>
            <a:pPr marL="0" marR="0" lvl="0" indent="0" algn="l" rtl="0">
              <a:lnSpc>
                <a:spcPct val="129994"/>
              </a:lnSpc>
              <a:spcBef>
                <a:spcPts val="0"/>
              </a:spcBef>
              <a:spcAft>
                <a:spcPts val="0"/>
              </a:spcAft>
              <a:buClr>
                <a:srgbClr val="000000"/>
              </a:buClr>
              <a:buSzPts val="3500"/>
              <a:buFont typeface="Arial"/>
              <a:buNone/>
            </a:pPr>
            <a:r>
              <a:rPr lang="en" sz="3500" b="1" i="0" u="none" strike="noStrike" cap="none">
                <a:solidFill>
                  <a:srgbClr val="3E2570"/>
                </a:solidFill>
                <a:latin typeface="Ovo"/>
                <a:ea typeface="Ovo"/>
                <a:cs typeface="Ovo"/>
                <a:sym typeface="Ovo"/>
              </a:rPr>
              <a:t>Clases de Gastos</a:t>
            </a:r>
            <a:endParaRPr sz="100" b="0" i="0" u="none" strike="noStrike" cap="none">
              <a:solidFill>
                <a:srgbClr val="000000"/>
              </a:solidFill>
              <a:latin typeface="Arial"/>
              <a:ea typeface="Arial"/>
              <a:cs typeface="Arial"/>
              <a:sym typeface="Arial"/>
            </a:endParaRPr>
          </a:p>
        </p:txBody>
      </p:sp>
      <p:graphicFrame>
        <p:nvGraphicFramePr>
          <p:cNvPr id="214" name="Google Shape;214;p58"/>
          <p:cNvGraphicFramePr/>
          <p:nvPr/>
        </p:nvGraphicFramePr>
        <p:xfrm>
          <a:off x="872850" y="1419200"/>
          <a:ext cx="7398300" cy="3359000"/>
        </p:xfrm>
        <a:graphic>
          <a:graphicData uri="http://schemas.openxmlformats.org/drawingml/2006/table">
            <a:tbl>
              <a:tblPr>
                <a:noFill/>
                <a:tableStyleId>{5EAF974D-9B22-4339-B7D4-0DFCDBE09E93}</a:tableStyleId>
              </a:tblPr>
              <a:tblGrid>
                <a:gridCol w="3731825">
                  <a:extLst>
                    <a:ext uri="{9D8B030D-6E8A-4147-A177-3AD203B41FA5}">
                      <a16:colId xmlns:a16="http://schemas.microsoft.com/office/drawing/2014/main" val="20000"/>
                    </a:ext>
                  </a:extLst>
                </a:gridCol>
                <a:gridCol w="3666475">
                  <a:extLst>
                    <a:ext uri="{9D8B030D-6E8A-4147-A177-3AD203B41FA5}">
                      <a16:colId xmlns:a16="http://schemas.microsoft.com/office/drawing/2014/main" val="20001"/>
                    </a:ext>
                  </a:extLst>
                </a:gridCol>
              </a:tblGrid>
              <a:tr h="419875">
                <a:tc>
                  <a:txBody>
                    <a:bodyPr/>
                    <a:lstStyle/>
                    <a:p>
                      <a:pPr marL="0" marR="0" lvl="0" indent="0" algn="ctr" rtl="0">
                        <a:lnSpc>
                          <a:spcPct val="100000"/>
                        </a:lnSpc>
                        <a:spcBef>
                          <a:spcPts val="0"/>
                        </a:spcBef>
                        <a:spcAft>
                          <a:spcPts val="0"/>
                        </a:spcAft>
                        <a:buClr>
                          <a:srgbClr val="000000"/>
                        </a:buClr>
                        <a:buSzPts val="1300"/>
                        <a:buFont typeface="Arial"/>
                        <a:buNone/>
                      </a:pPr>
                      <a:r>
                        <a:rPr lang="en" sz="1300" b="1" u="none" strike="noStrike" cap="none"/>
                        <a:t>Si</a:t>
                      </a:r>
                      <a:endParaRPr sz="1300" b="1" u="none" strike="noStrike" cap="none"/>
                    </a:p>
                  </a:txBody>
                  <a:tcPr marL="63500" marR="63500" marT="63500" marB="63500"/>
                </a:tc>
                <a:tc>
                  <a:txBody>
                    <a:bodyPr/>
                    <a:lstStyle/>
                    <a:p>
                      <a:pPr marL="0" marR="0" lvl="0" indent="0" algn="ctr" rtl="0">
                        <a:lnSpc>
                          <a:spcPct val="100000"/>
                        </a:lnSpc>
                        <a:spcBef>
                          <a:spcPts val="0"/>
                        </a:spcBef>
                        <a:spcAft>
                          <a:spcPts val="0"/>
                        </a:spcAft>
                        <a:buClr>
                          <a:srgbClr val="000000"/>
                        </a:buClr>
                        <a:buSzPts val="1300"/>
                        <a:buFont typeface="Arial"/>
                        <a:buNone/>
                      </a:pPr>
                      <a:r>
                        <a:rPr lang="en" sz="1300" b="1" u="none" strike="noStrike" cap="none"/>
                        <a:t>NO</a:t>
                      </a:r>
                      <a:endParaRPr sz="1300" b="1" u="none" strike="noStrike" cap="none"/>
                    </a:p>
                  </a:txBody>
                  <a:tcPr marL="63500" marR="63500" marT="63500" marB="63500"/>
                </a:tc>
                <a:extLst>
                  <a:ext uri="{0D108BD9-81ED-4DB2-BD59-A6C34878D82A}">
                    <a16:rowId xmlns:a16="http://schemas.microsoft.com/office/drawing/2014/main" val="10000"/>
                  </a:ext>
                </a:extLst>
              </a:tr>
              <a:tr h="419875">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Costo de mercancia (COGS)</a:t>
                      </a:r>
                      <a:endParaRPr sz="1300" u="none" strike="noStrike" cap="none"/>
                    </a:p>
                  </a:txBody>
                  <a:tcPr marL="63500" marR="63500" marT="63500" marB="63500"/>
                </a:tc>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Gastos Personales</a:t>
                      </a:r>
                      <a:endParaRPr sz="1300" u="none" strike="noStrike" cap="none"/>
                    </a:p>
                  </a:txBody>
                  <a:tcPr marL="63500" marR="63500" marT="63500" marB="63500"/>
                </a:tc>
                <a:extLst>
                  <a:ext uri="{0D108BD9-81ED-4DB2-BD59-A6C34878D82A}">
                    <a16:rowId xmlns:a16="http://schemas.microsoft.com/office/drawing/2014/main" val="10001"/>
                  </a:ext>
                </a:extLst>
              </a:tr>
              <a:tr h="419875">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Ventas de Servicios</a:t>
                      </a:r>
                      <a:endParaRPr sz="1300" u="none" strike="noStrike" cap="none"/>
                    </a:p>
                  </a:txBody>
                  <a:tcPr marL="63500" marR="63500" marT="63500" marB="63500"/>
                </a:tc>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Devuelto de el Príncipe o Préstamos</a:t>
                      </a:r>
                      <a:endParaRPr sz="1300" u="none" strike="noStrike" cap="none"/>
                    </a:p>
                  </a:txBody>
                  <a:tcPr marL="63500" marR="63500" marT="63500" marB="63500"/>
                </a:tc>
                <a:extLst>
                  <a:ext uri="{0D108BD9-81ED-4DB2-BD59-A6C34878D82A}">
                    <a16:rowId xmlns:a16="http://schemas.microsoft.com/office/drawing/2014/main" val="10002"/>
                  </a:ext>
                </a:extLst>
              </a:tr>
              <a:tr h="419875">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Transporte, Nomina</a:t>
                      </a:r>
                      <a:endParaRPr sz="1300" u="none" strike="noStrike" cap="none"/>
                    </a:p>
                  </a:txBody>
                  <a:tcPr marL="63500" marR="63500" marT="63500" marB="63500"/>
                </a:tc>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Herencias</a:t>
                      </a:r>
                      <a:endParaRPr sz="1300" u="none" strike="noStrike" cap="none"/>
                    </a:p>
                  </a:txBody>
                  <a:tcPr marL="63500" marR="63500" marT="63500" marB="63500"/>
                </a:tc>
                <a:extLst>
                  <a:ext uri="{0D108BD9-81ED-4DB2-BD59-A6C34878D82A}">
                    <a16:rowId xmlns:a16="http://schemas.microsoft.com/office/drawing/2014/main" val="10003"/>
                  </a:ext>
                </a:extLst>
              </a:tr>
              <a:tr h="419875">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Utilidades, Seguros</a:t>
                      </a:r>
                      <a:endParaRPr sz="1300" u="none" strike="noStrike" cap="none"/>
                    </a:p>
                  </a:txBody>
                  <a:tcPr marL="63500" marR="63500" marT="63500" marB="63500"/>
                </a:tc>
                <a:tc>
                  <a:txBody>
                    <a:bodyPr/>
                    <a:lstStyle/>
                    <a:p>
                      <a:pPr marL="0" marR="0" lvl="0" indent="0" algn="ctr" rtl="0">
                        <a:lnSpc>
                          <a:spcPct val="100000"/>
                        </a:lnSpc>
                        <a:spcBef>
                          <a:spcPts val="0"/>
                        </a:spcBef>
                        <a:spcAft>
                          <a:spcPts val="0"/>
                        </a:spcAft>
                        <a:buClr>
                          <a:srgbClr val="000000"/>
                        </a:buClr>
                        <a:buSzPts val="1300"/>
                        <a:buFont typeface="Arial"/>
                        <a:buNone/>
                      </a:pPr>
                      <a:r>
                        <a:rPr lang="en" sz="1300" b="1" u="none" strike="noStrike" cap="none"/>
                        <a:t>Depreciación </a:t>
                      </a:r>
                      <a:r>
                        <a:rPr lang="en" sz="1300" b="1"/>
                        <a:t>Sí y No</a:t>
                      </a:r>
                      <a:endParaRPr sz="1300" b="1" u="none" strike="noStrike" cap="none"/>
                    </a:p>
                  </a:txBody>
                  <a:tcPr marL="63500" marR="63500" marT="63500" marB="63500"/>
                </a:tc>
                <a:extLst>
                  <a:ext uri="{0D108BD9-81ED-4DB2-BD59-A6C34878D82A}">
                    <a16:rowId xmlns:a16="http://schemas.microsoft.com/office/drawing/2014/main" val="10004"/>
                  </a:ext>
                </a:extLst>
              </a:tr>
              <a:tr h="419875">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Telephone, Internet, cellular</a:t>
                      </a:r>
                      <a:endParaRPr sz="1300" u="none" strike="noStrike" cap="none"/>
                    </a:p>
                  </a:txBody>
                  <a:tcPr marL="63500" marR="63500" marT="63500" marB="63500"/>
                </a:tc>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Regalos</a:t>
                      </a:r>
                      <a:endParaRPr sz="1300" u="none" strike="noStrike" cap="none"/>
                    </a:p>
                  </a:txBody>
                  <a:tcPr marL="63500" marR="63500" marT="63500" marB="63500"/>
                </a:tc>
                <a:extLst>
                  <a:ext uri="{0D108BD9-81ED-4DB2-BD59-A6C34878D82A}">
                    <a16:rowId xmlns:a16="http://schemas.microsoft.com/office/drawing/2014/main" val="10005"/>
                  </a:ext>
                </a:extLst>
              </a:tr>
              <a:tr h="419875">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Renta de espacio, Maquinarios y más</a:t>
                      </a:r>
                      <a:endParaRPr sz="1300" u="none" strike="noStrike" cap="none"/>
                    </a:p>
                  </a:txBody>
                  <a:tcPr marL="63500" marR="63500" marT="63500" marB="63500"/>
                </a:tc>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Seguro de Vida</a:t>
                      </a:r>
                      <a:endParaRPr sz="1300" u="none" strike="noStrike" cap="none"/>
                    </a:p>
                  </a:txBody>
                  <a:tcPr marL="63500" marR="63500" marT="63500" marB="63500"/>
                </a:tc>
                <a:extLst>
                  <a:ext uri="{0D108BD9-81ED-4DB2-BD59-A6C34878D82A}">
                    <a16:rowId xmlns:a16="http://schemas.microsoft.com/office/drawing/2014/main" val="10006"/>
                  </a:ext>
                </a:extLst>
              </a:tr>
              <a:tr h="419875">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Razonable-Ordinario y Necesario</a:t>
                      </a:r>
                      <a:endParaRPr sz="1300" u="none" strike="noStrike" cap="none"/>
                    </a:p>
                  </a:txBody>
                  <a:tcPr marL="63500" marR="63500" marT="63500" marB="63500"/>
                </a:tc>
                <a:tc>
                  <a:txBody>
                    <a:bodyPr/>
                    <a:lstStyle/>
                    <a:p>
                      <a:pPr marL="0" marR="0" lvl="0" indent="0" algn="ctr" rtl="0">
                        <a:lnSpc>
                          <a:spcPct val="100000"/>
                        </a:lnSpc>
                        <a:spcBef>
                          <a:spcPts val="0"/>
                        </a:spcBef>
                        <a:spcAft>
                          <a:spcPts val="0"/>
                        </a:spcAft>
                        <a:buClr>
                          <a:srgbClr val="000000"/>
                        </a:buClr>
                        <a:buSzPts val="1300"/>
                        <a:buFont typeface="Arial"/>
                        <a:buNone/>
                      </a:pPr>
                      <a:r>
                        <a:rPr lang="en" sz="1200" u="none" strike="noStrike" cap="none"/>
                        <a:t>Manutención de los hijos</a:t>
                      </a:r>
                      <a:endParaRPr sz="1300" u="none" strike="noStrike" cap="none"/>
                    </a:p>
                  </a:txBody>
                  <a:tcPr marL="63500" marR="63500" marT="63500" marB="63500"/>
                </a:tc>
                <a:extLst>
                  <a:ext uri="{0D108BD9-81ED-4DB2-BD59-A6C34878D82A}">
                    <a16:rowId xmlns:a16="http://schemas.microsoft.com/office/drawing/2014/main" val="10007"/>
                  </a:ext>
                </a:extLst>
              </a:tr>
            </a:tbl>
          </a:graphicData>
        </a:graphic>
      </p:graphicFrame>
      <p:pic>
        <p:nvPicPr>
          <p:cNvPr id="215" name="Google Shape;215;p58"/>
          <p:cNvPicPr preferRelativeResize="0"/>
          <p:nvPr/>
        </p:nvPicPr>
        <p:blipFill rotWithShape="1">
          <a:blip r:embed="rId3">
            <a:alphaModFix/>
          </a:blip>
          <a:srcRect/>
          <a:stretch/>
        </p:blipFill>
        <p:spPr>
          <a:xfrm>
            <a:off x="8586426" y="4709254"/>
            <a:ext cx="445302" cy="321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7"/>
          <p:cNvSpPr/>
          <p:nvPr/>
        </p:nvSpPr>
        <p:spPr>
          <a:xfrm>
            <a:off x="0" y="0"/>
            <a:ext cx="9144000" cy="948000"/>
          </a:xfrm>
          <a:prstGeom prst="rect">
            <a:avLst/>
          </a:prstGeom>
          <a:solidFill>
            <a:srgbClr val="EDEDED"/>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1" name="Google Shape;221;p7"/>
          <p:cNvPicPr preferRelativeResize="0"/>
          <p:nvPr/>
        </p:nvPicPr>
        <p:blipFill rotWithShape="1">
          <a:blip r:embed="rId3">
            <a:alphaModFix/>
          </a:blip>
          <a:srcRect/>
          <a:stretch/>
        </p:blipFill>
        <p:spPr>
          <a:xfrm>
            <a:off x="8586426" y="4709254"/>
            <a:ext cx="445302" cy="321350"/>
          </a:xfrm>
          <a:prstGeom prst="rect">
            <a:avLst/>
          </a:prstGeom>
          <a:noFill/>
          <a:ln>
            <a:noFill/>
          </a:ln>
        </p:spPr>
      </p:pic>
      <p:sp>
        <p:nvSpPr>
          <p:cNvPr id="222" name="Google Shape;222;p7"/>
          <p:cNvSpPr txBox="1"/>
          <p:nvPr/>
        </p:nvSpPr>
        <p:spPr>
          <a:xfrm>
            <a:off x="514349" y="115725"/>
            <a:ext cx="8729767" cy="700192"/>
          </a:xfrm>
          <a:prstGeom prst="rect">
            <a:avLst/>
          </a:prstGeom>
          <a:noFill/>
          <a:ln>
            <a:noFill/>
          </a:ln>
        </p:spPr>
        <p:txBody>
          <a:bodyPr spcFirstLastPara="1" wrap="square" lIns="0" tIns="0" rIns="0" bIns="0" anchor="t" anchorCtr="0">
            <a:spAutoFit/>
          </a:bodyPr>
          <a:lstStyle/>
          <a:p>
            <a:pPr marL="0" marR="0" lvl="0" indent="0" algn="l" rtl="0">
              <a:lnSpc>
                <a:spcPct val="129994"/>
              </a:lnSpc>
              <a:spcBef>
                <a:spcPts val="0"/>
              </a:spcBef>
              <a:spcAft>
                <a:spcPts val="0"/>
              </a:spcAft>
              <a:buClr>
                <a:srgbClr val="000000"/>
              </a:buClr>
              <a:buSzPts val="3500"/>
              <a:buFont typeface="Arial"/>
              <a:buNone/>
            </a:pPr>
            <a:r>
              <a:rPr lang="en" sz="3500" b="1" i="0" u="none" strike="noStrike" cap="none" dirty="0">
                <a:solidFill>
                  <a:srgbClr val="3E2570"/>
                </a:solidFill>
                <a:latin typeface="Ovo"/>
                <a:ea typeface="Ovo"/>
                <a:cs typeface="Ovo"/>
                <a:sym typeface="Ovo"/>
              </a:rPr>
              <a:t>3 - </a:t>
            </a:r>
            <a:r>
              <a:rPr lang="en" sz="3200" b="1" i="0" u="none" strike="noStrike" cap="none" dirty="0">
                <a:solidFill>
                  <a:srgbClr val="3E2570"/>
                </a:solidFill>
                <a:latin typeface="Ovo"/>
                <a:ea typeface="Ovo"/>
                <a:cs typeface="Ovo"/>
                <a:sym typeface="Ovo"/>
              </a:rPr>
              <a:t>Clasificando Gastos (Calculando EBITDA)</a:t>
            </a:r>
            <a:endParaRPr sz="3200" b="0" i="0" u="none" strike="noStrike" cap="none" dirty="0">
              <a:solidFill>
                <a:srgbClr val="000000"/>
              </a:solidFill>
              <a:latin typeface="Arial"/>
              <a:ea typeface="Arial"/>
              <a:cs typeface="Arial"/>
              <a:sym typeface="Arial"/>
            </a:endParaRPr>
          </a:p>
        </p:txBody>
      </p:sp>
      <p:pic>
        <p:nvPicPr>
          <p:cNvPr id="223" name="Google Shape;223;p7"/>
          <p:cNvPicPr preferRelativeResize="0"/>
          <p:nvPr/>
        </p:nvPicPr>
        <p:blipFill rotWithShape="1">
          <a:blip r:embed="rId4">
            <a:alphaModFix/>
          </a:blip>
          <a:srcRect/>
          <a:stretch/>
        </p:blipFill>
        <p:spPr>
          <a:xfrm>
            <a:off x="1669864" y="888780"/>
            <a:ext cx="5610711" cy="413899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p:nvPr/>
        </p:nvSpPr>
        <p:spPr>
          <a:xfrm>
            <a:off x="0" y="0"/>
            <a:ext cx="9144000" cy="948000"/>
          </a:xfrm>
          <a:prstGeom prst="rect">
            <a:avLst/>
          </a:prstGeom>
          <a:solidFill>
            <a:srgbClr val="EDEDED"/>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5"/>
          <p:cNvSpPr txBox="1"/>
          <p:nvPr/>
        </p:nvSpPr>
        <p:spPr>
          <a:xfrm>
            <a:off x="514349" y="115725"/>
            <a:ext cx="7535999" cy="700192"/>
          </a:xfrm>
          <a:prstGeom prst="rect">
            <a:avLst/>
          </a:prstGeom>
          <a:noFill/>
          <a:ln>
            <a:noFill/>
          </a:ln>
        </p:spPr>
        <p:txBody>
          <a:bodyPr spcFirstLastPara="1" wrap="square" lIns="0" tIns="0" rIns="0" bIns="0" anchor="t" anchorCtr="0">
            <a:spAutoFit/>
          </a:bodyPr>
          <a:lstStyle/>
          <a:p>
            <a:pPr marL="0" marR="0" lvl="0" indent="0" algn="l" rtl="0">
              <a:lnSpc>
                <a:spcPct val="129994"/>
              </a:lnSpc>
              <a:spcBef>
                <a:spcPts val="0"/>
              </a:spcBef>
              <a:spcAft>
                <a:spcPts val="0"/>
              </a:spcAft>
              <a:buClr>
                <a:srgbClr val="000000"/>
              </a:buClr>
              <a:buSzPts val="3500"/>
              <a:buFont typeface="Arial"/>
              <a:buNone/>
            </a:pPr>
            <a:r>
              <a:rPr lang="en" sz="3500" b="1" i="0" u="none" strike="noStrike" cap="none" dirty="0">
                <a:solidFill>
                  <a:srgbClr val="3E2570"/>
                </a:solidFill>
                <a:latin typeface="Ovo"/>
                <a:ea typeface="Ovo"/>
                <a:cs typeface="Ovo"/>
                <a:sym typeface="Ovo"/>
              </a:rPr>
              <a:t>4 - Calculando Ganancia – Net Income</a:t>
            </a:r>
            <a:endParaRPr sz="100" b="0" i="0" u="none" strike="noStrike" cap="none" dirty="0">
              <a:solidFill>
                <a:srgbClr val="000000"/>
              </a:solidFill>
              <a:latin typeface="Arial"/>
              <a:ea typeface="Arial"/>
              <a:cs typeface="Arial"/>
              <a:sym typeface="Arial"/>
            </a:endParaRPr>
          </a:p>
        </p:txBody>
      </p:sp>
      <p:sp>
        <p:nvSpPr>
          <p:cNvPr id="230" name="Google Shape;230;p15"/>
          <p:cNvSpPr txBox="1"/>
          <p:nvPr/>
        </p:nvSpPr>
        <p:spPr>
          <a:xfrm>
            <a:off x="532987" y="1633025"/>
            <a:ext cx="7536000" cy="231000"/>
          </a:xfrm>
          <a:prstGeom prst="rect">
            <a:avLst/>
          </a:prstGeom>
          <a:noFill/>
          <a:ln>
            <a:noFill/>
          </a:ln>
        </p:spPr>
        <p:txBody>
          <a:bodyPr spcFirstLastPara="1" wrap="square" lIns="0" tIns="0" rIns="0" bIns="0" anchor="t" anchorCtr="0">
            <a:spAutoFit/>
          </a:bodyPr>
          <a:lstStyle/>
          <a:p>
            <a:pPr marL="0" marR="0" lvl="0" indent="0" algn="l" rtl="0">
              <a:lnSpc>
                <a:spcPct val="130011"/>
              </a:lnSpc>
              <a:spcBef>
                <a:spcPts val="0"/>
              </a:spcBef>
              <a:spcAft>
                <a:spcPts val="0"/>
              </a:spcAft>
              <a:buClr>
                <a:srgbClr val="000000"/>
              </a:buClr>
              <a:buSzPts val="1100"/>
              <a:buFont typeface="Arial"/>
              <a:buNone/>
            </a:pPr>
            <a:r>
              <a:rPr lang="en" sz="1500" b="0" i="0" u="none" strike="noStrike" cap="none">
                <a:solidFill>
                  <a:srgbClr val="3F4042"/>
                </a:solidFill>
                <a:latin typeface="Arial"/>
                <a:ea typeface="Arial"/>
                <a:cs typeface="Arial"/>
                <a:sym typeface="Arial"/>
              </a:rPr>
              <a:t>Ventas (Menos) Gastos de Mercancias (COGS) =  Ingreso De Operaciones</a:t>
            </a:r>
            <a:endParaRPr sz="1500" b="0" i="0" u="none" strike="noStrike" cap="none">
              <a:solidFill>
                <a:srgbClr val="3F4042"/>
              </a:solidFill>
              <a:latin typeface="Arial"/>
              <a:ea typeface="Arial"/>
              <a:cs typeface="Arial"/>
              <a:sym typeface="Arial"/>
            </a:endParaRPr>
          </a:p>
        </p:txBody>
      </p:sp>
      <p:pic>
        <p:nvPicPr>
          <p:cNvPr id="231" name="Google Shape;231;p15"/>
          <p:cNvPicPr preferRelativeResize="0"/>
          <p:nvPr/>
        </p:nvPicPr>
        <p:blipFill rotWithShape="1">
          <a:blip r:embed="rId3">
            <a:alphaModFix/>
          </a:blip>
          <a:srcRect/>
          <a:stretch/>
        </p:blipFill>
        <p:spPr>
          <a:xfrm>
            <a:off x="8586426" y="4709254"/>
            <a:ext cx="445302" cy="321350"/>
          </a:xfrm>
          <a:prstGeom prst="rect">
            <a:avLst/>
          </a:prstGeom>
          <a:noFill/>
          <a:ln>
            <a:noFill/>
          </a:ln>
        </p:spPr>
      </p:pic>
      <p:sp>
        <p:nvSpPr>
          <p:cNvPr id="232" name="Google Shape;232;p15"/>
          <p:cNvSpPr txBox="1"/>
          <p:nvPr/>
        </p:nvSpPr>
        <p:spPr>
          <a:xfrm>
            <a:off x="532970" y="2681134"/>
            <a:ext cx="7536000" cy="531000"/>
          </a:xfrm>
          <a:prstGeom prst="rect">
            <a:avLst/>
          </a:prstGeom>
          <a:noFill/>
          <a:ln>
            <a:noFill/>
          </a:ln>
        </p:spPr>
        <p:txBody>
          <a:bodyPr spcFirstLastPara="1" wrap="square" lIns="0" tIns="0" rIns="0" bIns="0" anchor="t" anchorCtr="0">
            <a:spAutoFit/>
          </a:bodyPr>
          <a:lstStyle/>
          <a:p>
            <a:pPr marL="0" marR="0" lvl="0" indent="0" algn="l" rtl="0">
              <a:lnSpc>
                <a:spcPct val="130011"/>
              </a:lnSpc>
              <a:spcBef>
                <a:spcPts val="0"/>
              </a:spcBef>
              <a:spcAft>
                <a:spcPts val="0"/>
              </a:spcAft>
              <a:buClr>
                <a:srgbClr val="000000"/>
              </a:buClr>
              <a:buSzPts val="1100"/>
              <a:buFont typeface="Arial"/>
              <a:buNone/>
            </a:pPr>
            <a:r>
              <a:rPr lang="en" sz="1500" b="0" i="0" u="none" strike="noStrike" cap="none">
                <a:solidFill>
                  <a:srgbClr val="3F4042"/>
                </a:solidFill>
                <a:latin typeface="Arial"/>
                <a:ea typeface="Arial"/>
                <a:cs typeface="Arial"/>
                <a:sym typeface="Arial"/>
              </a:rPr>
              <a:t>Ingresos de Operaciones (Menos) Gastos de Ventas, Gastos Generales y Gastos de Administración + Ot</a:t>
            </a:r>
            <a:r>
              <a:rPr lang="en" sz="1500">
                <a:solidFill>
                  <a:srgbClr val="3F4042"/>
                </a:solidFill>
              </a:rPr>
              <a:t>her Income </a:t>
            </a:r>
            <a:r>
              <a:rPr lang="en" sz="1500" b="0" i="0" u="none" strike="noStrike" cap="none">
                <a:solidFill>
                  <a:srgbClr val="3F4042"/>
                </a:solidFill>
                <a:latin typeface="Arial"/>
                <a:ea typeface="Arial"/>
                <a:cs typeface="Arial"/>
                <a:sym typeface="Arial"/>
              </a:rPr>
              <a:t>= </a:t>
            </a:r>
            <a:r>
              <a:rPr lang="en" sz="1500" b="1" i="0" u="none" strike="noStrike" cap="none">
                <a:solidFill>
                  <a:srgbClr val="3F4042"/>
                </a:solidFill>
                <a:latin typeface="Arial"/>
                <a:ea typeface="Arial"/>
                <a:cs typeface="Arial"/>
                <a:sym typeface="Arial"/>
              </a:rPr>
              <a:t>EBITDA - GAITDA</a:t>
            </a:r>
            <a:endParaRPr sz="1500" b="0" i="0" u="none" strike="noStrike" cap="none">
              <a:solidFill>
                <a:srgbClr val="000000"/>
              </a:solidFill>
              <a:latin typeface="Arial"/>
              <a:ea typeface="Arial"/>
              <a:cs typeface="Arial"/>
              <a:sym typeface="Arial"/>
            </a:endParaRPr>
          </a:p>
        </p:txBody>
      </p:sp>
      <p:sp>
        <p:nvSpPr>
          <p:cNvPr id="233" name="Google Shape;233;p15"/>
          <p:cNvSpPr txBox="1"/>
          <p:nvPr/>
        </p:nvSpPr>
        <p:spPr>
          <a:xfrm>
            <a:off x="514359" y="3861400"/>
            <a:ext cx="7536000" cy="600164"/>
          </a:xfrm>
          <a:prstGeom prst="rect">
            <a:avLst/>
          </a:prstGeom>
          <a:noFill/>
          <a:ln>
            <a:noFill/>
          </a:ln>
        </p:spPr>
        <p:txBody>
          <a:bodyPr spcFirstLastPara="1" wrap="square" lIns="0" tIns="0" rIns="0" bIns="0" anchor="t" anchorCtr="0">
            <a:spAutoFit/>
          </a:bodyPr>
          <a:lstStyle/>
          <a:p>
            <a:pPr marL="0" marR="0" lvl="0" indent="0" algn="l" rtl="0">
              <a:lnSpc>
                <a:spcPct val="130011"/>
              </a:lnSpc>
              <a:spcBef>
                <a:spcPts val="0"/>
              </a:spcBef>
              <a:spcAft>
                <a:spcPts val="0"/>
              </a:spcAft>
              <a:buClr>
                <a:srgbClr val="000000"/>
              </a:buClr>
              <a:buSzPts val="1100"/>
              <a:buFont typeface="Arial"/>
              <a:buNone/>
            </a:pPr>
            <a:r>
              <a:rPr lang="en" sz="1500" b="0" i="0" u="none" strike="noStrike" cap="none">
                <a:solidFill>
                  <a:srgbClr val="3F4042"/>
                </a:solidFill>
                <a:latin typeface="Arial"/>
                <a:ea typeface="Arial"/>
                <a:cs typeface="Arial"/>
                <a:sym typeface="Arial"/>
              </a:rPr>
              <a:t>EBITDA (Menos) Interes, Taxes, Depreciación y Amortización = Ingresos Netos (NET INCOME)</a:t>
            </a:r>
            <a:endParaRPr sz="1500" b="0" i="0" u="none" strike="noStrike" cap="none">
              <a:solidFill>
                <a:srgbClr val="3F4042"/>
              </a:solidFill>
              <a:latin typeface="Arial"/>
              <a:ea typeface="Arial"/>
              <a:cs typeface="Arial"/>
              <a:sym typeface="Arial"/>
            </a:endParaRPr>
          </a:p>
        </p:txBody>
      </p:sp>
      <p:pic>
        <p:nvPicPr>
          <p:cNvPr id="234" name="Google Shape;234;p15"/>
          <p:cNvPicPr preferRelativeResize="0"/>
          <p:nvPr/>
        </p:nvPicPr>
        <p:blipFill rotWithShape="1">
          <a:blip r:embed="rId4">
            <a:alphaModFix/>
          </a:blip>
          <a:srcRect l="26030" r="28309"/>
          <a:stretch/>
        </p:blipFill>
        <p:spPr>
          <a:xfrm>
            <a:off x="7584225" y="1163300"/>
            <a:ext cx="1002200" cy="1212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8"/>
          <p:cNvSpPr/>
          <p:nvPr/>
        </p:nvSpPr>
        <p:spPr>
          <a:xfrm>
            <a:off x="0" y="0"/>
            <a:ext cx="9144000" cy="744201"/>
          </a:xfrm>
          <a:prstGeom prst="rect">
            <a:avLst/>
          </a:prstGeom>
          <a:solidFill>
            <a:srgbClr val="EDEDED"/>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0" name="Google Shape;240;p8"/>
          <p:cNvPicPr preferRelativeResize="0"/>
          <p:nvPr/>
        </p:nvPicPr>
        <p:blipFill rotWithShape="1">
          <a:blip r:embed="rId3">
            <a:alphaModFix/>
          </a:blip>
          <a:srcRect/>
          <a:stretch/>
        </p:blipFill>
        <p:spPr>
          <a:xfrm>
            <a:off x="8586426" y="4709254"/>
            <a:ext cx="445302" cy="321350"/>
          </a:xfrm>
          <a:prstGeom prst="rect">
            <a:avLst/>
          </a:prstGeom>
          <a:noFill/>
          <a:ln>
            <a:noFill/>
          </a:ln>
        </p:spPr>
      </p:pic>
      <p:sp>
        <p:nvSpPr>
          <p:cNvPr id="241" name="Google Shape;241;p8"/>
          <p:cNvSpPr txBox="1"/>
          <p:nvPr/>
        </p:nvSpPr>
        <p:spPr>
          <a:xfrm>
            <a:off x="514350" y="115725"/>
            <a:ext cx="8629800" cy="700192"/>
          </a:xfrm>
          <a:prstGeom prst="rect">
            <a:avLst/>
          </a:prstGeom>
          <a:noFill/>
          <a:ln>
            <a:noFill/>
          </a:ln>
        </p:spPr>
        <p:txBody>
          <a:bodyPr spcFirstLastPara="1" wrap="square" lIns="0" tIns="0" rIns="0" bIns="0" anchor="t" anchorCtr="0">
            <a:spAutoFit/>
          </a:bodyPr>
          <a:lstStyle/>
          <a:p>
            <a:pPr marL="0" marR="0" lvl="0" indent="0" algn="l" rtl="0">
              <a:lnSpc>
                <a:spcPct val="129994"/>
              </a:lnSpc>
              <a:spcBef>
                <a:spcPts val="0"/>
              </a:spcBef>
              <a:spcAft>
                <a:spcPts val="0"/>
              </a:spcAft>
              <a:buClr>
                <a:srgbClr val="000000"/>
              </a:buClr>
              <a:buSzPts val="3500"/>
              <a:buFont typeface="Arial"/>
              <a:buNone/>
            </a:pPr>
            <a:r>
              <a:rPr lang="en" sz="3500" b="1" dirty="0">
                <a:solidFill>
                  <a:srgbClr val="3E2570"/>
                </a:solidFill>
                <a:latin typeface="Ovo"/>
                <a:ea typeface="Ovo"/>
                <a:cs typeface="Ovo"/>
                <a:sym typeface="Ovo"/>
              </a:rPr>
              <a:t>Reporte de Ingresos “Income Statement”</a:t>
            </a:r>
            <a:endParaRPr sz="100" b="0" i="0" u="none" strike="noStrike" cap="none" dirty="0">
              <a:solidFill>
                <a:srgbClr val="000000"/>
              </a:solidFill>
              <a:latin typeface="Arial"/>
              <a:ea typeface="Arial"/>
              <a:cs typeface="Arial"/>
              <a:sym typeface="Arial"/>
            </a:endParaRPr>
          </a:p>
        </p:txBody>
      </p:sp>
      <p:pic>
        <p:nvPicPr>
          <p:cNvPr id="243" name="Google Shape;243;p8"/>
          <p:cNvPicPr preferRelativeResize="0"/>
          <p:nvPr/>
        </p:nvPicPr>
        <p:blipFill rotWithShape="1">
          <a:blip r:embed="rId4">
            <a:alphaModFix/>
          </a:blip>
          <a:srcRect l="26030" r="28309"/>
          <a:stretch/>
        </p:blipFill>
        <p:spPr>
          <a:xfrm>
            <a:off x="7584225" y="1163300"/>
            <a:ext cx="1002200" cy="1212800"/>
          </a:xfrm>
          <a:prstGeom prst="rect">
            <a:avLst/>
          </a:prstGeom>
          <a:noFill/>
          <a:ln>
            <a:noFill/>
          </a:ln>
        </p:spPr>
      </p:pic>
      <p:pic>
        <p:nvPicPr>
          <p:cNvPr id="2" name="Picture 1">
            <a:extLst>
              <a:ext uri="{FF2B5EF4-FFF2-40B4-BE49-F238E27FC236}">
                <a16:creationId xmlns:a16="http://schemas.microsoft.com/office/drawing/2014/main" id="{94EC9D1A-D36B-EA0A-5210-C899D07BD5A7}"/>
              </a:ext>
            </a:extLst>
          </p:cNvPr>
          <p:cNvPicPr>
            <a:picLocks noChangeAspect="1"/>
          </p:cNvPicPr>
          <p:nvPr/>
        </p:nvPicPr>
        <p:blipFill>
          <a:blip r:embed="rId5"/>
          <a:stretch>
            <a:fillRect/>
          </a:stretch>
        </p:blipFill>
        <p:spPr>
          <a:xfrm>
            <a:off x="1925580" y="744200"/>
            <a:ext cx="4453888" cy="439929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4"/>
          <p:cNvSpPr/>
          <p:nvPr/>
        </p:nvSpPr>
        <p:spPr>
          <a:xfrm>
            <a:off x="0" y="0"/>
            <a:ext cx="9144000" cy="948000"/>
          </a:xfrm>
          <a:prstGeom prst="rect">
            <a:avLst/>
          </a:prstGeom>
          <a:solidFill>
            <a:srgbClr val="EDEDED"/>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24"/>
          <p:cNvSpPr txBox="1"/>
          <p:nvPr/>
        </p:nvSpPr>
        <p:spPr>
          <a:xfrm>
            <a:off x="150" y="115725"/>
            <a:ext cx="9144000" cy="700192"/>
          </a:xfrm>
          <a:prstGeom prst="rect">
            <a:avLst/>
          </a:prstGeom>
          <a:noFill/>
          <a:ln>
            <a:noFill/>
          </a:ln>
        </p:spPr>
        <p:txBody>
          <a:bodyPr spcFirstLastPara="1" wrap="square" lIns="0" tIns="0" rIns="0" bIns="0" anchor="t" anchorCtr="0">
            <a:spAutoFit/>
          </a:bodyPr>
          <a:lstStyle/>
          <a:p>
            <a:pPr marL="0" marR="0" lvl="0" indent="0" algn="ctr" rtl="0">
              <a:lnSpc>
                <a:spcPct val="129994"/>
              </a:lnSpc>
              <a:spcBef>
                <a:spcPts val="0"/>
              </a:spcBef>
              <a:spcAft>
                <a:spcPts val="0"/>
              </a:spcAft>
              <a:buClr>
                <a:srgbClr val="000000"/>
              </a:buClr>
              <a:buSzPts val="3500"/>
              <a:buFont typeface="Arial"/>
              <a:buNone/>
            </a:pPr>
            <a:r>
              <a:rPr lang="en" sz="3500" b="1" i="0" u="none" strike="noStrike" cap="none">
                <a:solidFill>
                  <a:srgbClr val="3E2570"/>
                </a:solidFill>
                <a:latin typeface="Ovo"/>
                <a:ea typeface="Ovo"/>
                <a:cs typeface="Ovo"/>
                <a:sym typeface="Ovo"/>
              </a:rPr>
              <a:t>Cuales son los sistemas para organizarme</a:t>
            </a:r>
            <a:endParaRPr sz="100" b="0" i="0" u="none" strike="noStrike" cap="none">
              <a:solidFill>
                <a:srgbClr val="000000"/>
              </a:solidFill>
              <a:latin typeface="Arial"/>
              <a:ea typeface="Arial"/>
              <a:cs typeface="Arial"/>
              <a:sym typeface="Arial"/>
            </a:endParaRPr>
          </a:p>
        </p:txBody>
      </p:sp>
      <p:sp>
        <p:nvSpPr>
          <p:cNvPr id="250" name="Google Shape;250;p24"/>
          <p:cNvSpPr txBox="1"/>
          <p:nvPr/>
        </p:nvSpPr>
        <p:spPr>
          <a:xfrm>
            <a:off x="771680" y="1692275"/>
            <a:ext cx="6055800" cy="531000"/>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Cuenta de banco usando la Red y pagando usando ACH o maneras electrónicas o Cheques de una cuenta de el negocio</a:t>
            </a:r>
            <a:endParaRPr sz="1500" b="0" i="0" u="none" strike="noStrike" cap="none">
              <a:solidFill>
                <a:srgbClr val="3F4042"/>
              </a:solidFill>
              <a:latin typeface="Arial"/>
              <a:ea typeface="Arial"/>
              <a:cs typeface="Arial"/>
              <a:sym typeface="Arial"/>
            </a:endParaRPr>
          </a:p>
        </p:txBody>
      </p:sp>
      <p:sp>
        <p:nvSpPr>
          <p:cNvPr id="251" name="Google Shape;251;p24"/>
          <p:cNvSpPr txBox="1"/>
          <p:nvPr/>
        </p:nvSpPr>
        <p:spPr>
          <a:xfrm>
            <a:off x="771676" y="2509572"/>
            <a:ext cx="6136800" cy="531000"/>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Usando una tarjeta de crédito de negocio y reflejando todo los gastos en sus facturas mensuales</a:t>
            </a:r>
            <a:endParaRPr sz="1500" b="1" i="0" u="none" strike="noStrike" cap="none">
              <a:solidFill>
                <a:srgbClr val="3F4042"/>
              </a:solidFill>
              <a:latin typeface="Arial"/>
              <a:ea typeface="Arial"/>
              <a:cs typeface="Arial"/>
              <a:sym typeface="Arial"/>
            </a:endParaRPr>
          </a:p>
        </p:txBody>
      </p:sp>
      <p:sp>
        <p:nvSpPr>
          <p:cNvPr id="252" name="Google Shape;252;p24"/>
          <p:cNvSpPr txBox="1"/>
          <p:nvPr/>
        </p:nvSpPr>
        <p:spPr>
          <a:xfrm>
            <a:off x="771676" y="3326900"/>
            <a:ext cx="6136800" cy="531000"/>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Usando su cuentas de banco y cuenta de crédito para clasificar sus ingresos y gastos</a:t>
            </a:r>
            <a:endParaRPr sz="1500" b="0" i="0" u="none" strike="noStrike" cap="none">
              <a:solidFill>
                <a:srgbClr val="3F4042"/>
              </a:solidFill>
              <a:latin typeface="Arial"/>
              <a:ea typeface="Arial"/>
              <a:cs typeface="Arial"/>
              <a:sym typeface="Arial"/>
            </a:endParaRPr>
          </a:p>
        </p:txBody>
      </p:sp>
      <p:pic>
        <p:nvPicPr>
          <p:cNvPr id="253" name="Google Shape;253;p24"/>
          <p:cNvPicPr preferRelativeResize="0"/>
          <p:nvPr/>
        </p:nvPicPr>
        <p:blipFill rotWithShape="1">
          <a:blip r:embed="rId3">
            <a:alphaModFix/>
          </a:blip>
          <a:srcRect/>
          <a:stretch/>
        </p:blipFill>
        <p:spPr>
          <a:xfrm>
            <a:off x="8586426" y="4709254"/>
            <a:ext cx="445302" cy="321350"/>
          </a:xfrm>
          <a:prstGeom prst="rect">
            <a:avLst/>
          </a:prstGeom>
          <a:noFill/>
          <a:ln>
            <a:noFill/>
          </a:ln>
        </p:spPr>
      </p:pic>
      <p:pic>
        <p:nvPicPr>
          <p:cNvPr id="254" name="Google Shape;254;p24"/>
          <p:cNvPicPr preferRelativeResize="0"/>
          <p:nvPr/>
        </p:nvPicPr>
        <p:blipFill rotWithShape="1">
          <a:blip r:embed="rId4">
            <a:alphaModFix/>
          </a:blip>
          <a:srcRect l="26030" r="28309"/>
          <a:stretch/>
        </p:blipFill>
        <p:spPr>
          <a:xfrm>
            <a:off x="7584225" y="1163300"/>
            <a:ext cx="1002200" cy="1212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f3f35d94fe_0_0"/>
          <p:cNvSpPr/>
          <p:nvPr/>
        </p:nvSpPr>
        <p:spPr>
          <a:xfrm>
            <a:off x="0" y="0"/>
            <a:ext cx="9144000" cy="948000"/>
          </a:xfrm>
          <a:prstGeom prst="rect">
            <a:avLst/>
          </a:prstGeom>
          <a:solidFill>
            <a:srgbClr val="EDEDED"/>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gf3f35d94fe_0_0"/>
          <p:cNvSpPr txBox="1"/>
          <p:nvPr/>
        </p:nvSpPr>
        <p:spPr>
          <a:xfrm>
            <a:off x="150" y="115725"/>
            <a:ext cx="9144000" cy="538800"/>
          </a:xfrm>
          <a:prstGeom prst="rect">
            <a:avLst/>
          </a:prstGeom>
          <a:noFill/>
          <a:ln>
            <a:noFill/>
          </a:ln>
        </p:spPr>
        <p:txBody>
          <a:bodyPr spcFirstLastPara="1" wrap="square" lIns="0" tIns="0" rIns="0" bIns="0" anchor="t" anchorCtr="0">
            <a:spAutoFit/>
          </a:bodyPr>
          <a:lstStyle/>
          <a:p>
            <a:pPr marL="0" marR="0" lvl="0" indent="0" algn="ctr" rtl="0">
              <a:lnSpc>
                <a:spcPct val="129994"/>
              </a:lnSpc>
              <a:spcBef>
                <a:spcPts val="0"/>
              </a:spcBef>
              <a:spcAft>
                <a:spcPts val="0"/>
              </a:spcAft>
              <a:buClr>
                <a:srgbClr val="000000"/>
              </a:buClr>
              <a:buSzPts val="3500"/>
              <a:buFont typeface="Arial"/>
              <a:buNone/>
            </a:pPr>
            <a:r>
              <a:rPr lang="en" sz="3500" b="1" i="0" u="none" strike="noStrike" cap="none">
                <a:solidFill>
                  <a:srgbClr val="3E2570"/>
                </a:solidFill>
                <a:latin typeface="Ovo"/>
                <a:ea typeface="Ovo"/>
                <a:cs typeface="Ovo"/>
                <a:sym typeface="Ovo"/>
              </a:rPr>
              <a:t>Cuales son los sistemas para organizarme</a:t>
            </a:r>
            <a:endParaRPr sz="100" b="0" i="0" u="none" strike="noStrike" cap="none">
              <a:solidFill>
                <a:srgbClr val="000000"/>
              </a:solidFill>
              <a:latin typeface="Arial"/>
              <a:ea typeface="Arial"/>
              <a:cs typeface="Arial"/>
              <a:sym typeface="Arial"/>
            </a:endParaRPr>
          </a:p>
        </p:txBody>
      </p:sp>
      <p:sp>
        <p:nvSpPr>
          <p:cNvPr id="261" name="Google Shape;261;gf3f35d94fe_0_0"/>
          <p:cNvSpPr txBox="1"/>
          <p:nvPr/>
        </p:nvSpPr>
        <p:spPr>
          <a:xfrm>
            <a:off x="771677" y="2096325"/>
            <a:ext cx="6061200" cy="531000"/>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Escanear todos los contratos, facturas de ventas y facturas de gastos</a:t>
            </a:r>
            <a:endParaRPr sz="1500" b="0" i="0" u="none" strike="noStrike" cap="none">
              <a:solidFill>
                <a:srgbClr val="3F4042"/>
              </a:solidFill>
              <a:latin typeface="Arial"/>
              <a:ea typeface="Arial"/>
              <a:cs typeface="Arial"/>
              <a:sym typeface="Arial"/>
            </a:endParaRPr>
          </a:p>
        </p:txBody>
      </p:sp>
      <p:sp>
        <p:nvSpPr>
          <p:cNvPr id="262" name="Google Shape;262;gf3f35d94fe_0_0"/>
          <p:cNvSpPr txBox="1"/>
          <p:nvPr/>
        </p:nvSpPr>
        <p:spPr>
          <a:xfrm>
            <a:off x="771676" y="2851132"/>
            <a:ext cx="6539700" cy="831300"/>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Asumar sus </a:t>
            </a:r>
            <a:r>
              <a:rPr lang="en" sz="1500">
                <a:solidFill>
                  <a:srgbClr val="3F4042"/>
                </a:solidFill>
              </a:rPr>
              <a:t>i</a:t>
            </a:r>
            <a:r>
              <a:rPr lang="en" sz="1500" b="0" i="0" u="none" strike="noStrike" cap="none">
                <a:solidFill>
                  <a:srgbClr val="3F4042"/>
                </a:solidFill>
                <a:latin typeface="Arial"/>
                <a:ea typeface="Arial"/>
                <a:cs typeface="Arial"/>
                <a:sym typeface="Arial"/>
              </a:rPr>
              <a:t>ngresos, COGS, SGA, EBITDA y Ingresos Netos todos los Meses manual o usando un sistema de contabilidad como Xero, o Excell reconciliado con sus cuentas de banco y cuentas de </a:t>
            </a:r>
            <a:r>
              <a:rPr lang="en" sz="1500">
                <a:solidFill>
                  <a:srgbClr val="3F4042"/>
                </a:solidFill>
              </a:rPr>
              <a:t>crédito</a:t>
            </a:r>
            <a:endParaRPr sz="1500" b="0" i="0" u="none" strike="noStrike" cap="none">
              <a:solidFill>
                <a:srgbClr val="3F4042"/>
              </a:solidFill>
              <a:latin typeface="Arial"/>
              <a:ea typeface="Arial"/>
              <a:cs typeface="Arial"/>
              <a:sym typeface="Arial"/>
            </a:endParaRPr>
          </a:p>
        </p:txBody>
      </p:sp>
      <p:pic>
        <p:nvPicPr>
          <p:cNvPr id="263" name="Google Shape;263;gf3f35d94fe_0_0"/>
          <p:cNvPicPr preferRelativeResize="0"/>
          <p:nvPr/>
        </p:nvPicPr>
        <p:blipFill rotWithShape="1">
          <a:blip r:embed="rId3">
            <a:alphaModFix/>
          </a:blip>
          <a:srcRect/>
          <a:stretch/>
        </p:blipFill>
        <p:spPr>
          <a:xfrm>
            <a:off x="8586426" y="4709254"/>
            <a:ext cx="445302" cy="321350"/>
          </a:xfrm>
          <a:prstGeom prst="rect">
            <a:avLst/>
          </a:prstGeom>
          <a:noFill/>
          <a:ln>
            <a:noFill/>
          </a:ln>
        </p:spPr>
      </p:pic>
      <p:pic>
        <p:nvPicPr>
          <p:cNvPr id="264" name="Google Shape;264;gf3f35d94fe_0_0"/>
          <p:cNvPicPr preferRelativeResize="0"/>
          <p:nvPr/>
        </p:nvPicPr>
        <p:blipFill rotWithShape="1">
          <a:blip r:embed="rId4">
            <a:alphaModFix/>
          </a:blip>
          <a:srcRect l="26030" r="28309"/>
          <a:stretch/>
        </p:blipFill>
        <p:spPr>
          <a:xfrm>
            <a:off x="7584225" y="1163300"/>
            <a:ext cx="1002200" cy="1212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0"/>
          <p:cNvSpPr/>
          <p:nvPr/>
        </p:nvSpPr>
        <p:spPr>
          <a:xfrm>
            <a:off x="0" y="0"/>
            <a:ext cx="9144000" cy="948000"/>
          </a:xfrm>
          <a:prstGeom prst="rect">
            <a:avLst/>
          </a:prstGeom>
          <a:solidFill>
            <a:srgbClr val="EDEDED"/>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0"/>
          <p:cNvSpPr txBox="1"/>
          <p:nvPr/>
        </p:nvSpPr>
        <p:spPr>
          <a:xfrm>
            <a:off x="150" y="115725"/>
            <a:ext cx="9144000" cy="538800"/>
          </a:xfrm>
          <a:prstGeom prst="rect">
            <a:avLst/>
          </a:prstGeom>
          <a:noFill/>
          <a:ln>
            <a:noFill/>
          </a:ln>
        </p:spPr>
        <p:txBody>
          <a:bodyPr spcFirstLastPara="1" wrap="square" lIns="0" tIns="0" rIns="0" bIns="0" anchor="t" anchorCtr="0">
            <a:spAutoFit/>
          </a:bodyPr>
          <a:lstStyle/>
          <a:p>
            <a:pPr marL="0" marR="0" lvl="0" indent="0" algn="ctr" rtl="0">
              <a:lnSpc>
                <a:spcPct val="129994"/>
              </a:lnSpc>
              <a:spcBef>
                <a:spcPts val="0"/>
              </a:spcBef>
              <a:spcAft>
                <a:spcPts val="0"/>
              </a:spcAft>
              <a:buClr>
                <a:srgbClr val="000000"/>
              </a:buClr>
              <a:buSzPts val="3500"/>
              <a:buFont typeface="Arial"/>
              <a:buNone/>
            </a:pPr>
            <a:r>
              <a:rPr lang="en" sz="3500" b="1" i="0" u="none" strike="noStrike" cap="none">
                <a:solidFill>
                  <a:srgbClr val="3E2570"/>
                </a:solidFill>
                <a:latin typeface="Ovo"/>
                <a:ea typeface="Ovo"/>
                <a:cs typeface="Ovo"/>
                <a:sym typeface="Ovo"/>
              </a:rPr>
              <a:t>Cuales son los sistemas para organizarme</a:t>
            </a:r>
            <a:endParaRPr sz="100" b="0" i="0" u="none" strike="noStrike" cap="none">
              <a:solidFill>
                <a:srgbClr val="000000"/>
              </a:solidFill>
              <a:latin typeface="Arial"/>
              <a:ea typeface="Arial"/>
              <a:cs typeface="Arial"/>
              <a:sym typeface="Arial"/>
            </a:endParaRPr>
          </a:p>
        </p:txBody>
      </p:sp>
      <p:pic>
        <p:nvPicPr>
          <p:cNvPr id="271" name="Google Shape;271;p10"/>
          <p:cNvPicPr preferRelativeResize="0"/>
          <p:nvPr/>
        </p:nvPicPr>
        <p:blipFill rotWithShape="1">
          <a:blip r:embed="rId3">
            <a:alphaModFix/>
          </a:blip>
          <a:srcRect/>
          <a:stretch/>
        </p:blipFill>
        <p:spPr>
          <a:xfrm>
            <a:off x="8586426" y="4709254"/>
            <a:ext cx="445302" cy="321350"/>
          </a:xfrm>
          <a:prstGeom prst="rect">
            <a:avLst/>
          </a:prstGeom>
          <a:noFill/>
          <a:ln>
            <a:noFill/>
          </a:ln>
        </p:spPr>
      </p:pic>
      <p:pic>
        <p:nvPicPr>
          <p:cNvPr id="272" name="Google Shape;272;p10"/>
          <p:cNvPicPr preferRelativeResize="0"/>
          <p:nvPr/>
        </p:nvPicPr>
        <p:blipFill rotWithShape="1">
          <a:blip r:embed="rId4">
            <a:alphaModFix/>
          </a:blip>
          <a:srcRect/>
          <a:stretch/>
        </p:blipFill>
        <p:spPr>
          <a:xfrm>
            <a:off x="2980011" y="1284414"/>
            <a:ext cx="3184276" cy="3184276"/>
          </a:xfrm>
          <a:prstGeom prst="rect">
            <a:avLst/>
          </a:prstGeom>
          <a:noFill/>
          <a:ln>
            <a:noFill/>
          </a:ln>
        </p:spPr>
      </p:pic>
      <p:sp>
        <p:nvSpPr>
          <p:cNvPr id="273" name="Google Shape;273;p10"/>
          <p:cNvSpPr txBox="1"/>
          <p:nvPr/>
        </p:nvSpPr>
        <p:spPr>
          <a:xfrm>
            <a:off x="1541552" y="4722075"/>
            <a:ext cx="6061200" cy="153900"/>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None/>
            </a:pPr>
            <a:r>
              <a:rPr lang="en" sz="1000">
                <a:solidFill>
                  <a:srgbClr val="3F4042"/>
                </a:solidFill>
              </a:rPr>
              <a:t>Para más información ►</a:t>
            </a:r>
            <a:r>
              <a:rPr lang="en" sz="1000" u="sng">
                <a:solidFill>
                  <a:schemeClr val="hlink"/>
                </a:solidFill>
                <a:hlinkClick r:id="rId5"/>
              </a:rPr>
              <a:t>xero.com/us</a:t>
            </a:r>
            <a:endParaRPr sz="1000" b="0" i="0" u="none" strike="noStrike" cap="none">
              <a:solidFill>
                <a:srgbClr val="3F404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1"/>
          <p:cNvSpPr/>
          <p:nvPr/>
        </p:nvSpPr>
        <p:spPr>
          <a:xfrm>
            <a:off x="0" y="75"/>
            <a:ext cx="9144000" cy="2134500"/>
          </a:xfrm>
          <a:prstGeom prst="rect">
            <a:avLst/>
          </a:prstGeom>
          <a:solidFill>
            <a:srgbClr val="887C9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1"/>
          <p:cNvSpPr txBox="1"/>
          <p:nvPr/>
        </p:nvSpPr>
        <p:spPr>
          <a:xfrm>
            <a:off x="514350" y="106599"/>
            <a:ext cx="4057650" cy="1600438"/>
          </a:xfrm>
          <a:prstGeom prst="rect">
            <a:avLst/>
          </a:prstGeom>
          <a:noFill/>
          <a:ln>
            <a:noFill/>
          </a:ln>
        </p:spPr>
        <p:txBody>
          <a:bodyPr spcFirstLastPara="1" wrap="square" lIns="0" tIns="0" rIns="0" bIns="0" anchor="t" anchorCtr="0">
            <a:spAutoFit/>
          </a:bodyPr>
          <a:lstStyle/>
          <a:p>
            <a:pPr marL="0" marR="0" lvl="0" indent="0" algn="l" rtl="0">
              <a:lnSpc>
                <a:spcPct val="129994"/>
              </a:lnSpc>
              <a:spcBef>
                <a:spcPts val="0"/>
              </a:spcBef>
              <a:spcAft>
                <a:spcPts val="0"/>
              </a:spcAft>
              <a:buClr>
                <a:srgbClr val="000000"/>
              </a:buClr>
              <a:buSzPts val="4000"/>
              <a:buFont typeface="Arial"/>
              <a:buNone/>
            </a:pPr>
            <a:r>
              <a:rPr lang="en" sz="4000" b="1" i="0" u="none" strike="noStrike" cap="none">
                <a:solidFill>
                  <a:srgbClr val="FFFFFF"/>
                </a:solidFill>
                <a:latin typeface="Ovo"/>
                <a:ea typeface="Ovo"/>
                <a:cs typeface="Ovo"/>
                <a:sym typeface="Ovo"/>
              </a:rPr>
              <a:t>Gastos de Vehículo Actuales</a:t>
            </a:r>
            <a:endParaRPr sz="4000" b="0" i="0" u="none" strike="noStrike" cap="none">
              <a:solidFill>
                <a:srgbClr val="000000"/>
              </a:solidFill>
              <a:latin typeface="Arial"/>
              <a:ea typeface="Arial"/>
              <a:cs typeface="Arial"/>
              <a:sym typeface="Arial"/>
            </a:endParaRPr>
          </a:p>
        </p:txBody>
      </p:sp>
      <p:pic>
        <p:nvPicPr>
          <p:cNvPr id="280" name="Google Shape;280;p11"/>
          <p:cNvPicPr preferRelativeResize="0"/>
          <p:nvPr/>
        </p:nvPicPr>
        <p:blipFill rotWithShape="1">
          <a:blip r:embed="rId3">
            <a:alphaModFix/>
          </a:blip>
          <a:srcRect t="19723"/>
          <a:stretch/>
        </p:blipFill>
        <p:spPr>
          <a:xfrm>
            <a:off x="4782650" y="-50073"/>
            <a:ext cx="4361350" cy="2184675"/>
          </a:xfrm>
          <a:prstGeom prst="rect">
            <a:avLst/>
          </a:prstGeom>
          <a:noFill/>
          <a:ln>
            <a:noFill/>
          </a:ln>
        </p:spPr>
      </p:pic>
      <p:grpSp>
        <p:nvGrpSpPr>
          <p:cNvPr id="281" name="Google Shape;281;p11"/>
          <p:cNvGrpSpPr/>
          <p:nvPr/>
        </p:nvGrpSpPr>
        <p:grpSpPr>
          <a:xfrm>
            <a:off x="242281" y="2258122"/>
            <a:ext cx="3335534" cy="477563"/>
            <a:chOff x="0" y="0"/>
            <a:chExt cx="8894758" cy="1273500"/>
          </a:xfrm>
        </p:grpSpPr>
        <p:sp>
          <p:nvSpPr>
            <p:cNvPr id="282" name="Google Shape;282;p11"/>
            <p:cNvSpPr/>
            <p:nvPr/>
          </p:nvSpPr>
          <p:spPr>
            <a:xfrm>
              <a:off x="0" y="0"/>
              <a:ext cx="12600" cy="1273500"/>
            </a:xfrm>
            <a:prstGeom prst="rect">
              <a:avLst/>
            </a:prstGeom>
            <a:solidFill>
              <a:srgbClr val="3F404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1"/>
            <p:cNvSpPr txBox="1"/>
            <p:nvPr/>
          </p:nvSpPr>
          <p:spPr>
            <a:xfrm>
              <a:off x="721258" y="363100"/>
              <a:ext cx="8173500" cy="574500"/>
            </a:xfrm>
            <a:prstGeom prst="rect">
              <a:avLst/>
            </a:prstGeom>
            <a:noFill/>
            <a:ln>
              <a:noFill/>
            </a:ln>
          </p:spPr>
          <p:txBody>
            <a:bodyPr spcFirstLastPara="1" wrap="square" lIns="0" tIns="0" rIns="0" bIns="0" anchor="t" anchorCtr="0">
              <a:spAutoFit/>
            </a:bodyPr>
            <a:lstStyle/>
            <a:p>
              <a:pPr marL="0" marR="0" lvl="0" indent="0" algn="l" rtl="0">
                <a:lnSpc>
                  <a:spcPct val="129961"/>
                </a:lnSpc>
                <a:spcBef>
                  <a:spcPts val="0"/>
                </a:spcBef>
                <a:spcAft>
                  <a:spcPts val="0"/>
                </a:spcAft>
                <a:buClr>
                  <a:srgbClr val="000000"/>
                </a:buClr>
                <a:buSzPts val="1100"/>
                <a:buFont typeface="Arial"/>
                <a:buNone/>
              </a:pPr>
              <a:r>
                <a:rPr lang="en" sz="1400" b="1" i="0" u="none" strike="noStrike" cap="none">
                  <a:solidFill>
                    <a:srgbClr val="3F4042"/>
                  </a:solidFill>
                  <a:latin typeface="Arial"/>
                  <a:ea typeface="Arial"/>
                  <a:cs typeface="Arial"/>
                  <a:sym typeface="Arial"/>
                </a:rPr>
                <a:t>Actual Expenses</a:t>
              </a:r>
              <a:endParaRPr sz="1400" b="1" i="0" u="none" strike="noStrike" cap="none">
                <a:solidFill>
                  <a:srgbClr val="3F4042"/>
                </a:solidFill>
                <a:latin typeface="Arial"/>
                <a:ea typeface="Arial"/>
                <a:cs typeface="Arial"/>
                <a:sym typeface="Arial"/>
              </a:endParaRPr>
            </a:p>
          </p:txBody>
        </p:sp>
      </p:grpSp>
      <p:sp>
        <p:nvSpPr>
          <p:cNvPr id="284" name="Google Shape;284;p11"/>
          <p:cNvSpPr/>
          <p:nvPr/>
        </p:nvSpPr>
        <p:spPr>
          <a:xfrm>
            <a:off x="994253" y="3076888"/>
            <a:ext cx="113100" cy="4800"/>
          </a:xfrm>
          <a:prstGeom prst="rect">
            <a:avLst/>
          </a:prstGeom>
          <a:solidFill>
            <a:srgbClr val="3F404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1"/>
          <p:cNvSpPr txBox="1"/>
          <p:nvPr/>
        </p:nvSpPr>
        <p:spPr>
          <a:xfrm>
            <a:off x="556806" y="2962429"/>
            <a:ext cx="287700" cy="200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300"/>
              <a:buFont typeface="Arial"/>
              <a:buNone/>
            </a:pPr>
            <a:r>
              <a:rPr lang="en" sz="1300" b="0" i="0" u="none" strike="noStrike" cap="none">
                <a:solidFill>
                  <a:srgbClr val="3E2570"/>
                </a:solidFill>
                <a:latin typeface="Arial"/>
                <a:ea typeface="Arial"/>
                <a:cs typeface="Arial"/>
                <a:sym typeface="Arial"/>
              </a:rPr>
              <a:t>01</a:t>
            </a:r>
            <a:endParaRPr sz="700" b="0" i="0" u="none" strike="noStrike" cap="none">
              <a:solidFill>
                <a:srgbClr val="000000"/>
              </a:solidFill>
              <a:latin typeface="Arial"/>
              <a:ea typeface="Arial"/>
              <a:cs typeface="Arial"/>
              <a:sym typeface="Arial"/>
            </a:endParaRPr>
          </a:p>
        </p:txBody>
      </p:sp>
      <p:sp>
        <p:nvSpPr>
          <p:cNvPr id="286" name="Google Shape;286;p11"/>
          <p:cNvSpPr txBox="1"/>
          <p:nvPr/>
        </p:nvSpPr>
        <p:spPr>
          <a:xfrm>
            <a:off x="556806" y="3562283"/>
            <a:ext cx="287700" cy="200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300"/>
              <a:buFont typeface="Arial"/>
              <a:buNone/>
            </a:pPr>
            <a:r>
              <a:rPr lang="en" sz="1300" b="0" i="0" u="none" strike="noStrike" cap="none">
                <a:solidFill>
                  <a:srgbClr val="3E2570"/>
                </a:solidFill>
                <a:latin typeface="Arial"/>
                <a:ea typeface="Arial"/>
                <a:cs typeface="Arial"/>
                <a:sym typeface="Arial"/>
              </a:rPr>
              <a:t>02</a:t>
            </a:r>
            <a:endParaRPr sz="700" b="0" i="0" u="none" strike="noStrike" cap="none">
              <a:solidFill>
                <a:srgbClr val="000000"/>
              </a:solidFill>
              <a:latin typeface="Arial"/>
              <a:ea typeface="Arial"/>
              <a:cs typeface="Arial"/>
              <a:sym typeface="Arial"/>
            </a:endParaRPr>
          </a:p>
        </p:txBody>
      </p:sp>
      <p:sp>
        <p:nvSpPr>
          <p:cNvPr id="287" name="Google Shape;287;p11"/>
          <p:cNvSpPr txBox="1"/>
          <p:nvPr/>
        </p:nvSpPr>
        <p:spPr>
          <a:xfrm>
            <a:off x="556806" y="4162137"/>
            <a:ext cx="287700" cy="200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300"/>
              <a:buFont typeface="Arial"/>
              <a:buNone/>
            </a:pPr>
            <a:r>
              <a:rPr lang="en" sz="1300" b="0" i="0" u="none" strike="noStrike" cap="none">
                <a:solidFill>
                  <a:srgbClr val="3E2570"/>
                </a:solidFill>
                <a:latin typeface="Arial"/>
                <a:ea typeface="Arial"/>
                <a:cs typeface="Arial"/>
                <a:sym typeface="Arial"/>
              </a:rPr>
              <a:t>03</a:t>
            </a:r>
            <a:endParaRPr sz="700" b="0" i="0" u="none" strike="noStrike" cap="none">
              <a:solidFill>
                <a:srgbClr val="000000"/>
              </a:solidFill>
              <a:latin typeface="Arial"/>
              <a:ea typeface="Arial"/>
              <a:cs typeface="Arial"/>
              <a:sym typeface="Arial"/>
            </a:endParaRPr>
          </a:p>
        </p:txBody>
      </p:sp>
      <p:sp>
        <p:nvSpPr>
          <p:cNvPr id="288" name="Google Shape;288;p11"/>
          <p:cNvSpPr txBox="1"/>
          <p:nvPr/>
        </p:nvSpPr>
        <p:spPr>
          <a:xfrm>
            <a:off x="1173764" y="2952587"/>
            <a:ext cx="3712800" cy="215400"/>
          </a:xfrm>
          <a:prstGeom prst="rect">
            <a:avLst/>
          </a:prstGeom>
          <a:noFill/>
          <a:ln>
            <a:noFill/>
          </a:ln>
        </p:spPr>
        <p:txBody>
          <a:bodyPr spcFirstLastPara="1" wrap="square" lIns="0" tIns="0" rIns="0" bIns="0" anchor="t" anchorCtr="0">
            <a:spAutoFit/>
          </a:bodyPr>
          <a:lstStyle/>
          <a:p>
            <a:pPr marL="0" marR="0" lvl="0" indent="0" algn="l" rtl="0">
              <a:lnSpc>
                <a:spcPct val="139963"/>
              </a:lnSpc>
              <a:spcBef>
                <a:spcPts val="0"/>
              </a:spcBef>
              <a:spcAft>
                <a:spcPts val="0"/>
              </a:spcAft>
              <a:buClr>
                <a:srgbClr val="000000"/>
              </a:buClr>
              <a:buSzPts val="1100"/>
              <a:buFont typeface="Arial"/>
              <a:buNone/>
            </a:pPr>
            <a:r>
              <a:rPr lang="en" sz="1400" b="0" i="0" u="none" strike="noStrike" cap="none">
                <a:solidFill>
                  <a:srgbClr val="3F4042"/>
                </a:solidFill>
                <a:latin typeface="Arial"/>
                <a:ea typeface="Arial"/>
                <a:cs typeface="Arial"/>
                <a:sym typeface="Arial"/>
              </a:rPr>
              <a:t>Registration Fees and Tax</a:t>
            </a:r>
            <a:endParaRPr sz="1400" b="0" i="0" u="none" strike="noStrike" cap="none">
              <a:solidFill>
                <a:srgbClr val="3F4042"/>
              </a:solidFill>
              <a:latin typeface="Arial"/>
              <a:ea typeface="Arial"/>
              <a:cs typeface="Arial"/>
              <a:sym typeface="Arial"/>
            </a:endParaRPr>
          </a:p>
        </p:txBody>
      </p:sp>
      <p:sp>
        <p:nvSpPr>
          <p:cNvPr id="289" name="Google Shape;289;p11"/>
          <p:cNvSpPr/>
          <p:nvPr/>
        </p:nvSpPr>
        <p:spPr>
          <a:xfrm>
            <a:off x="994253" y="3672614"/>
            <a:ext cx="113100" cy="4800"/>
          </a:xfrm>
          <a:prstGeom prst="rect">
            <a:avLst/>
          </a:prstGeom>
          <a:solidFill>
            <a:srgbClr val="3F404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1"/>
          <p:cNvSpPr txBox="1"/>
          <p:nvPr/>
        </p:nvSpPr>
        <p:spPr>
          <a:xfrm>
            <a:off x="1173764" y="3548313"/>
            <a:ext cx="3712800" cy="215400"/>
          </a:xfrm>
          <a:prstGeom prst="rect">
            <a:avLst/>
          </a:prstGeom>
          <a:noFill/>
          <a:ln>
            <a:noFill/>
          </a:ln>
        </p:spPr>
        <p:txBody>
          <a:bodyPr spcFirstLastPara="1" wrap="square" lIns="0" tIns="0" rIns="0" bIns="0" anchor="t" anchorCtr="0">
            <a:spAutoFit/>
          </a:bodyPr>
          <a:lstStyle/>
          <a:p>
            <a:pPr marL="0" marR="0" lvl="0" indent="0" algn="l" rtl="0">
              <a:lnSpc>
                <a:spcPct val="139963"/>
              </a:lnSpc>
              <a:spcBef>
                <a:spcPts val="0"/>
              </a:spcBef>
              <a:spcAft>
                <a:spcPts val="0"/>
              </a:spcAft>
              <a:buClr>
                <a:srgbClr val="000000"/>
              </a:buClr>
              <a:buSzPts val="1100"/>
              <a:buFont typeface="Arial"/>
              <a:buNone/>
            </a:pPr>
            <a:r>
              <a:rPr lang="en" sz="1400" b="0" i="0" u="none" strike="noStrike" cap="none">
                <a:solidFill>
                  <a:srgbClr val="3F4042"/>
                </a:solidFill>
                <a:latin typeface="Arial"/>
                <a:ea typeface="Arial"/>
                <a:cs typeface="Arial"/>
                <a:sym typeface="Arial"/>
              </a:rPr>
              <a:t>Vehicle cost (depreciation)</a:t>
            </a:r>
            <a:endParaRPr sz="1400" b="0" i="0" u="none" strike="noStrike" cap="none">
              <a:solidFill>
                <a:srgbClr val="3F4042"/>
              </a:solidFill>
              <a:latin typeface="Arial"/>
              <a:ea typeface="Arial"/>
              <a:cs typeface="Arial"/>
              <a:sym typeface="Arial"/>
            </a:endParaRPr>
          </a:p>
        </p:txBody>
      </p:sp>
      <p:sp>
        <p:nvSpPr>
          <p:cNvPr id="291" name="Google Shape;291;p11"/>
          <p:cNvSpPr/>
          <p:nvPr/>
        </p:nvSpPr>
        <p:spPr>
          <a:xfrm>
            <a:off x="994253" y="4272468"/>
            <a:ext cx="113100" cy="4800"/>
          </a:xfrm>
          <a:prstGeom prst="rect">
            <a:avLst/>
          </a:prstGeom>
          <a:solidFill>
            <a:srgbClr val="3F404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1"/>
          <p:cNvSpPr txBox="1"/>
          <p:nvPr/>
        </p:nvSpPr>
        <p:spPr>
          <a:xfrm>
            <a:off x="1173764" y="4148167"/>
            <a:ext cx="3712800" cy="215400"/>
          </a:xfrm>
          <a:prstGeom prst="rect">
            <a:avLst/>
          </a:prstGeom>
          <a:noFill/>
          <a:ln>
            <a:noFill/>
          </a:ln>
        </p:spPr>
        <p:txBody>
          <a:bodyPr spcFirstLastPara="1" wrap="square" lIns="0" tIns="0" rIns="0" bIns="0" anchor="t" anchorCtr="0">
            <a:spAutoFit/>
          </a:bodyPr>
          <a:lstStyle/>
          <a:p>
            <a:pPr marL="0" marR="0" lvl="0" indent="0" algn="l" rtl="0">
              <a:lnSpc>
                <a:spcPct val="139963"/>
              </a:lnSpc>
              <a:spcBef>
                <a:spcPts val="0"/>
              </a:spcBef>
              <a:spcAft>
                <a:spcPts val="0"/>
              </a:spcAft>
              <a:buClr>
                <a:srgbClr val="000000"/>
              </a:buClr>
              <a:buSzPts val="1400"/>
              <a:buFont typeface="Arial"/>
              <a:buNone/>
            </a:pPr>
            <a:r>
              <a:rPr lang="en" sz="1400" b="0" i="0" u="none" strike="noStrike" cap="none">
                <a:solidFill>
                  <a:srgbClr val="3F4042"/>
                </a:solidFill>
                <a:latin typeface="Arial"/>
                <a:ea typeface="Arial"/>
                <a:cs typeface="Arial"/>
                <a:sym typeface="Arial"/>
              </a:rPr>
              <a:t>Garage Rent</a:t>
            </a:r>
            <a:endParaRPr sz="700" b="0" i="0" u="none" strike="noStrike" cap="none">
              <a:solidFill>
                <a:srgbClr val="000000"/>
              </a:solidFill>
              <a:latin typeface="Arial"/>
              <a:ea typeface="Arial"/>
              <a:cs typeface="Arial"/>
              <a:sym typeface="Arial"/>
            </a:endParaRPr>
          </a:p>
        </p:txBody>
      </p:sp>
      <p:sp>
        <p:nvSpPr>
          <p:cNvPr id="293" name="Google Shape;293;p11"/>
          <p:cNvSpPr/>
          <p:nvPr/>
        </p:nvSpPr>
        <p:spPr>
          <a:xfrm>
            <a:off x="5323972" y="3074824"/>
            <a:ext cx="113100" cy="4800"/>
          </a:xfrm>
          <a:prstGeom prst="rect">
            <a:avLst/>
          </a:prstGeom>
          <a:solidFill>
            <a:srgbClr val="3F404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1"/>
          <p:cNvSpPr txBox="1"/>
          <p:nvPr/>
        </p:nvSpPr>
        <p:spPr>
          <a:xfrm>
            <a:off x="4886525" y="2959115"/>
            <a:ext cx="287700" cy="200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300"/>
              <a:buFont typeface="Arial"/>
              <a:buNone/>
            </a:pPr>
            <a:r>
              <a:rPr lang="en" sz="1300" b="0" i="0" u="none" strike="noStrike" cap="none">
                <a:solidFill>
                  <a:srgbClr val="3E2570"/>
                </a:solidFill>
                <a:latin typeface="Arial"/>
                <a:ea typeface="Arial"/>
                <a:cs typeface="Arial"/>
                <a:sym typeface="Arial"/>
              </a:rPr>
              <a:t>04</a:t>
            </a:r>
            <a:endParaRPr sz="700" b="0" i="0" u="none" strike="noStrike" cap="none">
              <a:solidFill>
                <a:srgbClr val="000000"/>
              </a:solidFill>
              <a:latin typeface="Arial"/>
              <a:ea typeface="Arial"/>
              <a:cs typeface="Arial"/>
              <a:sym typeface="Arial"/>
            </a:endParaRPr>
          </a:p>
        </p:txBody>
      </p:sp>
      <p:sp>
        <p:nvSpPr>
          <p:cNvPr id="295" name="Google Shape;295;p11"/>
          <p:cNvSpPr txBox="1"/>
          <p:nvPr/>
        </p:nvSpPr>
        <p:spPr>
          <a:xfrm>
            <a:off x="4886525" y="3558969"/>
            <a:ext cx="287700" cy="200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300"/>
              <a:buFont typeface="Arial"/>
              <a:buNone/>
            </a:pPr>
            <a:r>
              <a:rPr lang="en" sz="1300" b="0" i="0" u="none" strike="noStrike" cap="none">
                <a:solidFill>
                  <a:srgbClr val="3E2570"/>
                </a:solidFill>
                <a:latin typeface="Arial"/>
                <a:ea typeface="Arial"/>
                <a:cs typeface="Arial"/>
                <a:sym typeface="Arial"/>
              </a:rPr>
              <a:t>05</a:t>
            </a:r>
            <a:endParaRPr sz="700" b="0" i="0" u="none" strike="noStrike" cap="none">
              <a:solidFill>
                <a:srgbClr val="000000"/>
              </a:solidFill>
              <a:latin typeface="Arial"/>
              <a:ea typeface="Arial"/>
              <a:cs typeface="Arial"/>
              <a:sym typeface="Arial"/>
            </a:endParaRPr>
          </a:p>
        </p:txBody>
      </p:sp>
      <p:sp>
        <p:nvSpPr>
          <p:cNvPr id="296" name="Google Shape;296;p11"/>
          <p:cNvSpPr txBox="1"/>
          <p:nvPr/>
        </p:nvSpPr>
        <p:spPr>
          <a:xfrm>
            <a:off x="4886525" y="4158823"/>
            <a:ext cx="287700" cy="200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300"/>
              <a:buFont typeface="Arial"/>
              <a:buNone/>
            </a:pPr>
            <a:r>
              <a:rPr lang="en" sz="1300" b="0" i="0" u="none" strike="noStrike" cap="none">
                <a:solidFill>
                  <a:srgbClr val="3E2570"/>
                </a:solidFill>
                <a:latin typeface="Arial"/>
                <a:ea typeface="Arial"/>
                <a:cs typeface="Arial"/>
                <a:sym typeface="Arial"/>
              </a:rPr>
              <a:t>06</a:t>
            </a:r>
            <a:endParaRPr sz="700" b="0" i="0" u="none" strike="noStrike" cap="none">
              <a:solidFill>
                <a:srgbClr val="000000"/>
              </a:solidFill>
              <a:latin typeface="Arial"/>
              <a:ea typeface="Arial"/>
              <a:cs typeface="Arial"/>
              <a:sym typeface="Arial"/>
            </a:endParaRPr>
          </a:p>
        </p:txBody>
      </p:sp>
      <p:sp>
        <p:nvSpPr>
          <p:cNvPr id="297" name="Google Shape;297;p11"/>
          <p:cNvSpPr txBox="1"/>
          <p:nvPr/>
        </p:nvSpPr>
        <p:spPr>
          <a:xfrm>
            <a:off x="5503483" y="2950522"/>
            <a:ext cx="3712800" cy="215400"/>
          </a:xfrm>
          <a:prstGeom prst="rect">
            <a:avLst/>
          </a:prstGeom>
          <a:noFill/>
          <a:ln>
            <a:noFill/>
          </a:ln>
        </p:spPr>
        <p:txBody>
          <a:bodyPr spcFirstLastPara="1" wrap="square" lIns="0" tIns="0" rIns="0" bIns="0" anchor="t" anchorCtr="0">
            <a:spAutoFit/>
          </a:bodyPr>
          <a:lstStyle/>
          <a:p>
            <a:pPr marL="0" marR="0" lvl="0" indent="0" algn="l" rtl="0">
              <a:lnSpc>
                <a:spcPct val="139963"/>
              </a:lnSpc>
              <a:spcBef>
                <a:spcPts val="0"/>
              </a:spcBef>
              <a:spcAft>
                <a:spcPts val="0"/>
              </a:spcAft>
              <a:buClr>
                <a:srgbClr val="000000"/>
              </a:buClr>
              <a:buSzPts val="1400"/>
              <a:buFont typeface="Arial"/>
              <a:buNone/>
            </a:pPr>
            <a:r>
              <a:rPr lang="en" sz="1400" b="0" i="0" u="none" strike="noStrike" cap="none">
                <a:solidFill>
                  <a:srgbClr val="3F4042"/>
                </a:solidFill>
                <a:latin typeface="Arial"/>
                <a:ea typeface="Arial"/>
                <a:cs typeface="Arial"/>
                <a:sym typeface="Arial"/>
              </a:rPr>
              <a:t>Insurance</a:t>
            </a:r>
            <a:endParaRPr sz="700" b="0" i="0" u="none" strike="noStrike" cap="none">
              <a:solidFill>
                <a:srgbClr val="000000"/>
              </a:solidFill>
              <a:latin typeface="Arial"/>
              <a:ea typeface="Arial"/>
              <a:cs typeface="Arial"/>
              <a:sym typeface="Arial"/>
            </a:endParaRPr>
          </a:p>
        </p:txBody>
      </p:sp>
      <p:sp>
        <p:nvSpPr>
          <p:cNvPr id="298" name="Google Shape;298;p11"/>
          <p:cNvSpPr/>
          <p:nvPr/>
        </p:nvSpPr>
        <p:spPr>
          <a:xfrm>
            <a:off x="5323972" y="3670550"/>
            <a:ext cx="113100" cy="4800"/>
          </a:xfrm>
          <a:prstGeom prst="rect">
            <a:avLst/>
          </a:prstGeom>
          <a:solidFill>
            <a:srgbClr val="3F404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1"/>
          <p:cNvSpPr txBox="1"/>
          <p:nvPr/>
        </p:nvSpPr>
        <p:spPr>
          <a:xfrm>
            <a:off x="5503483" y="3546250"/>
            <a:ext cx="3712800" cy="215400"/>
          </a:xfrm>
          <a:prstGeom prst="rect">
            <a:avLst/>
          </a:prstGeom>
          <a:noFill/>
          <a:ln>
            <a:noFill/>
          </a:ln>
        </p:spPr>
        <p:txBody>
          <a:bodyPr spcFirstLastPara="1" wrap="square" lIns="0" tIns="0" rIns="0" bIns="0" anchor="t" anchorCtr="0">
            <a:spAutoFit/>
          </a:bodyPr>
          <a:lstStyle/>
          <a:p>
            <a:pPr marL="0" marR="0" lvl="0" indent="0" algn="l" rtl="0">
              <a:lnSpc>
                <a:spcPct val="139963"/>
              </a:lnSpc>
              <a:spcBef>
                <a:spcPts val="0"/>
              </a:spcBef>
              <a:spcAft>
                <a:spcPts val="0"/>
              </a:spcAft>
              <a:buClr>
                <a:srgbClr val="000000"/>
              </a:buClr>
              <a:buSzPts val="1400"/>
              <a:buFont typeface="Arial"/>
              <a:buNone/>
            </a:pPr>
            <a:r>
              <a:rPr lang="en" sz="1400" b="0" i="0" u="none" strike="noStrike" cap="none">
                <a:solidFill>
                  <a:srgbClr val="3F4042"/>
                </a:solidFill>
                <a:latin typeface="Arial"/>
                <a:ea typeface="Arial"/>
                <a:cs typeface="Arial"/>
                <a:sym typeface="Arial"/>
              </a:rPr>
              <a:t>Gasoline / Fuel</a:t>
            </a:r>
            <a:endParaRPr sz="700" b="0" i="0" u="none" strike="noStrike" cap="none">
              <a:solidFill>
                <a:srgbClr val="000000"/>
              </a:solidFill>
              <a:latin typeface="Arial"/>
              <a:ea typeface="Arial"/>
              <a:cs typeface="Arial"/>
              <a:sym typeface="Arial"/>
            </a:endParaRPr>
          </a:p>
        </p:txBody>
      </p:sp>
      <p:sp>
        <p:nvSpPr>
          <p:cNvPr id="300" name="Google Shape;300;p11"/>
          <p:cNvSpPr/>
          <p:nvPr/>
        </p:nvSpPr>
        <p:spPr>
          <a:xfrm>
            <a:off x="5323972" y="4270405"/>
            <a:ext cx="113100" cy="4800"/>
          </a:xfrm>
          <a:prstGeom prst="rect">
            <a:avLst/>
          </a:prstGeom>
          <a:solidFill>
            <a:srgbClr val="3F404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1"/>
          <p:cNvSpPr txBox="1"/>
          <p:nvPr/>
        </p:nvSpPr>
        <p:spPr>
          <a:xfrm>
            <a:off x="5503461" y="4146100"/>
            <a:ext cx="3866400" cy="215400"/>
          </a:xfrm>
          <a:prstGeom prst="rect">
            <a:avLst/>
          </a:prstGeom>
          <a:noFill/>
          <a:ln>
            <a:noFill/>
          </a:ln>
        </p:spPr>
        <p:txBody>
          <a:bodyPr spcFirstLastPara="1" wrap="square" lIns="0" tIns="0" rIns="0" bIns="0" anchor="t" anchorCtr="0">
            <a:spAutoFit/>
          </a:bodyPr>
          <a:lstStyle/>
          <a:p>
            <a:pPr marL="0" marR="0" lvl="0" indent="0" algn="l" rtl="0">
              <a:lnSpc>
                <a:spcPct val="139963"/>
              </a:lnSpc>
              <a:spcBef>
                <a:spcPts val="0"/>
              </a:spcBef>
              <a:spcAft>
                <a:spcPts val="0"/>
              </a:spcAft>
              <a:buClr>
                <a:srgbClr val="000000"/>
              </a:buClr>
              <a:buSzPts val="1100"/>
              <a:buFont typeface="Arial"/>
              <a:buNone/>
            </a:pPr>
            <a:r>
              <a:rPr lang="en" sz="1400" b="0" i="0" u="none" strike="noStrike" cap="none">
                <a:solidFill>
                  <a:srgbClr val="3F4042"/>
                </a:solidFill>
                <a:latin typeface="Arial"/>
                <a:ea typeface="Arial"/>
                <a:cs typeface="Arial"/>
                <a:sym typeface="Arial"/>
              </a:rPr>
              <a:t>Oil, Maintenance, Repairs, Tires</a:t>
            </a:r>
            <a:endParaRPr sz="1400" b="0" i="0" u="none" strike="noStrike" cap="none">
              <a:solidFill>
                <a:srgbClr val="3F4042"/>
              </a:solidFill>
              <a:latin typeface="Arial"/>
              <a:ea typeface="Arial"/>
              <a:cs typeface="Arial"/>
              <a:sym typeface="Arial"/>
            </a:endParaRPr>
          </a:p>
        </p:txBody>
      </p:sp>
      <p:pic>
        <p:nvPicPr>
          <p:cNvPr id="302" name="Google Shape;302;p11"/>
          <p:cNvPicPr preferRelativeResize="0"/>
          <p:nvPr/>
        </p:nvPicPr>
        <p:blipFill rotWithShape="1">
          <a:blip r:embed="rId4">
            <a:alphaModFix/>
          </a:blip>
          <a:srcRect/>
          <a:stretch/>
        </p:blipFill>
        <p:spPr>
          <a:xfrm>
            <a:off x="8586426" y="4709254"/>
            <a:ext cx="445302" cy="321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91"/>
        <p:cNvGrpSpPr/>
        <p:nvPr/>
      </p:nvGrpSpPr>
      <p:grpSpPr>
        <a:xfrm>
          <a:off x="0" y="0"/>
          <a:ext cx="0" cy="0"/>
          <a:chOff x="0" y="0"/>
          <a:chExt cx="0" cy="0"/>
        </a:xfrm>
      </p:grpSpPr>
      <p:sp>
        <p:nvSpPr>
          <p:cNvPr id="92" name="Google Shape;92;p2"/>
          <p:cNvSpPr/>
          <p:nvPr/>
        </p:nvSpPr>
        <p:spPr>
          <a:xfrm>
            <a:off x="0" y="0"/>
            <a:ext cx="9144000" cy="1634400"/>
          </a:xfrm>
          <a:prstGeom prst="rect">
            <a:avLst/>
          </a:pr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
          <p:cNvSpPr txBox="1"/>
          <p:nvPr/>
        </p:nvSpPr>
        <p:spPr>
          <a:xfrm>
            <a:off x="256275" y="435450"/>
            <a:ext cx="7358400" cy="661800"/>
          </a:xfrm>
          <a:prstGeom prst="rect">
            <a:avLst/>
          </a:prstGeom>
          <a:noFill/>
          <a:ln>
            <a:noFill/>
          </a:ln>
        </p:spPr>
        <p:txBody>
          <a:bodyPr spcFirstLastPara="1" wrap="square" lIns="0" tIns="0" rIns="0" bIns="0" anchor="t" anchorCtr="0">
            <a:spAutoFit/>
          </a:bodyPr>
          <a:lstStyle/>
          <a:p>
            <a:pPr marL="0" marR="0" lvl="0" indent="0" algn="l" rtl="0">
              <a:lnSpc>
                <a:spcPct val="129994"/>
              </a:lnSpc>
              <a:spcBef>
                <a:spcPts val="0"/>
              </a:spcBef>
              <a:spcAft>
                <a:spcPts val="0"/>
              </a:spcAft>
              <a:buClr>
                <a:srgbClr val="000000"/>
              </a:buClr>
              <a:buSzPts val="4300"/>
              <a:buFont typeface="Arial"/>
              <a:buNone/>
            </a:pPr>
            <a:r>
              <a:rPr lang="en" sz="4300" b="1" i="0" u="none" strike="noStrike" cap="none">
                <a:solidFill>
                  <a:srgbClr val="3E2570"/>
                </a:solidFill>
                <a:latin typeface="Ovo"/>
                <a:ea typeface="Ovo"/>
                <a:cs typeface="Ovo"/>
                <a:sym typeface="Ovo"/>
              </a:rPr>
              <a:t>Guillermo Will DeJesus CPA</a:t>
            </a:r>
            <a:endParaRPr sz="700" b="0" i="0" u="none" strike="noStrike" cap="none">
              <a:solidFill>
                <a:srgbClr val="000000"/>
              </a:solidFill>
              <a:latin typeface="Arial"/>
              <a:ea typeface="Arial"/>
              <a:cs typeface="Arial"/>
              <a:sym typeface="Arial"/>
            </a:endParaRPr>
          </a:p>
        </p:txBody>
      </p:sp>
      <p:sp>
        <p:nvSpPr>
          <p:cNvPr id="94" name="Google Shape;94;p2"/>
          <p:cNvSpPr/>
          <p:nvPr/>
        </p:nvSpPr>
        <p:spPr>
          <a:xfrm>
            <a:off x="1798953" y="2018638"/>
            <a:ext cx="113100" cy="4800"/>
          </a:xfrm>
          <a:prstGeom prst="rect">
            <a:avLst/>
          </a:prstGeom>
          <a:solidFill>
            <a:srgbClr val="3F404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
          <p:cNvSpPr txBox="1"/>
          <p:nvPr/>
        </p:nvSpPr>
        <p:spPr>
          <a:xfrm>
            <a:off x="1111720" y="1904175"/>
            <a:ext cx="537600" cy="2310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 sz="1500" b="0" i="0" u="none" strike="noStrike" cap="none">
                <a:solidFill>
                  <a:srgbClr val="3E2570"/>
                </a:solidFill>
                <a:latin typeface="Arial"/>
                <a:ea typeface="Arial"/>
                <a:cs typeface="Arial"/>
                <a:sym typeface="Arial"/>
              </a:rPr>
              <a:t>1986</a:t>
            </a:r>
            <a:endParaRPr sz="1500" b="0" i="0" u="none" strike="noStrike" cap="none">
              <a:solidFill>
                <a:srgbClr val="000000"/>
              </a:solidFill>
              <a:latin typeface="Arial"/>
              <a:ea typeface="Arial"/>
              <a:cs typeface="Arial"/>
              <a:sym typeface="Arial"/>
            </a:endParaRPr>
          </a:p>
        </p:txBody>
      </p:sp>
      <p:sp>
        <p:nvSpPr>
          <p:cNvPr id="96" name="Google Shape;96;p2"/>
          <p:cNvSpPr txBox="1"/>
          <p:nvPr/>
        </p:nvSpPr>
        <p:spPr>
          <a:xfrm>
            <a:off x="1146549" y="2418900"/>
            <a:ext cx="5133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500"/>
              <a:buFont typeface="Arial"/>
              <a:buNone/>
            </a:pPr>
            <a:r>
              <a:rPr lang="en" sz="1500" b="0" i="0" u="none" strike="noStrike" cap="none">
                <a:solidFill>
                  <a:srgbClr val="3E2570"/>
                </a:solidFill>
                <a:latin typeface="Arial"/>
                <a:ea typeface="Arial"/>
                <a:cs typeface="Arial"/>
                <a:sym typeface="Arial"/>
              </a:rPr>
              <a:t>1998</a:t>
            </a:r>
            <a:endParaRPr sz="1500" b="0" i="0" u="none" strike="noStrike" cap="none">
              <a:solidFill>
                <a:srgbClr val="000000"/>
              </a:solidFill>
              <a:latin typeface="Arial"/>
              <a:ea typeface="Arial"/>
              <a:cs typeface="Arial"/>
              <a:sym typeface="Arial"/>
            </a:endParaRPr>
          </a:p>
        </p:txBody>
      </p:sp>
      <p:sp>
        <p:nvSpPr>
          <p:cNvPr id="97" name="Google Shape;97;p2"/>
          <p:cNvSpPr txBox="1"/>
          <p:nvPr/>
        </p:nvSpPr>
        <p:spPr>
          <a:xfrm>
            <a:off x="256275" y="3018750"/>
            <a:ext cx="1403400" cy="2310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 sz="1500" b="0" i="0" u="none" strike="noStrike" cap="none">
                <a:solidFill>
                  <a:srgbClr val="3E2570"/>
                </a:solidFill>
                <a:latin typeface="Arial"/>
                <a:ea typeface="Arial"/>
                <a:cs typeface="Arial"/>
                <a:sym typeface="Arial"/>
              </a:rPr>
              <a:t>2010→ 2020</a:t>
            </a:r>
            <a:endParaRPr sz="1500" b="0" i="0" u="none" strike="noStrike" cap="none">
              <a:solidFill>
                <a:srgbClr val="000000"/>
              </a:solidFill>
              <a:latin typeface="Arial"/>
              <a:ea typeface="Arial"/>
              <a:cs typeface="Arial"/>
              <a:sym typeface="Arial"/>
            </a:endParaRPr>
          </a:p>
        </p:txBody>
      </p:sp>
      <p:sp>
        <p:nvSpPr>
          <p:cNvPr id="98" name="Google Shape;98;p2"/>
          <p:cNvSpPr txBox="1"/>
          <p:nvPr/>
        </p:nvSpPr>
        <p:spPr>
          <a:xfrm>
            <a:off x="1978464" y="1894337"/>
            <a:ext cx="3712800" cy="231000"/>
          </a:xfrm>
          <a:prstGeom prst="rect">
            <a:avLst/>
          </a:prstGeom>
          <a:noFill/>
          <a:ln>
            <a:noFill/>
          </a:ln>
        </p:spPr>
        <p:txBody>
          <a:bodyPr spcFirstLastPara="1" wrap="square" lIns="0" tIns="0" rIns="0" bIns="0" anchor="t" anchorCtr="0">
            <a:spAutoFit/>
          </a:bodyPr>
          <a:lstStyle/>
          <a:p>
            <a:pPr marL="0" marR="0" lvl="0" indent="0" algn="l" rtl="0">
              <a:lnSpc>
                <a:spcPct val="139963"/>
              </a:lnSpc>
              <a:spcBef>
                <a:spcPts val="0"/>
              </a:spcBef>
              <a:spcAft>
                <a:spcPts val="0"/>
              </a:spcAft>
              <a:buClr>
                <a:srgbClr val="000000"/>
              </a:buClr>
              <a:buSzPts val="1500"/>
              <a:buFont typeface="Arial"/>
              <a:buNone/>
            </a:pPr>
            <a:r>
              <a:rPr lang="en" sz="1500" b="0" i="0" u="none" strike="noStrike" cap="none">
                <a:solidFill>
                  <a:srgbClr val="3F4042"/>
                </a:solidFill>
                <a:latin typeface="Arial"/>
                <a:ea typeface="Arial"/>
                <a:cs typeface="Arial"/>
                <a:sym typeface="Arial"/>
              </a:rPr>
              <a:t>Corona Queens, NY</a:t>
            </a:r>
            <a:endParaRPr sz="1500" b="0" i="0" u="none" strike="noStrike" cap="none">
              <a:solidFill>
                <a:srgbClr val="3F4042"/>
              </a:solidFill>
              <a:latin typeface="Arial"/>
              <a:ea typeface="Arial"/>
              <a:cs typeface="Arial"/>
              <a:sym typeface="Arial"/>
            </a:endParaRPr>
          </a:p>
        </p:txBody>
      </p:sp>
      <p:sp>
        <p:nvSpPr>
          <p:cNvPr id="99" name="Google Shape;99;p2"/>
          <p:cNvSpPr/>
          <p:nvPr/>
        </p:nvSpPr>
        <p:spPr>
          <a:xfrm>
            <a:off x="1809503" y="2529239"/>
            <a:ext cx="113100" cy="4800"/>
          </a:xfrm>
          <a:prstGeom prst="rect">
            <a:avLst/>
          </a:prstGeom>
          <a:solidFill>
            <a:srgbClr val="3F404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txBox="1"/>
          <p:nvPr/>
        </p:nvSpPr>
        <p:spPr>
          <a:xfrm>
            <a:off x="1989014" y="2404938"/>
            <a:ext cx="3712800" cy="231000"/>
          </a:xfrm>
          <a:prstGeom prst="rect">
            <a:avLst/>
          </a:prstGeom>
          <a:noFill/>
          <a:ln>
            <a:noFill/>
          </a:ln>
        </p:spPr>
        <p:txBody>
          <a:bodyPr spcFirstLastPara="1" wrap="square" lIns="0" tIns="0" rIns="0" bIns="0" anchor="t" anchorCtr="0">
            <a:spAutoFit/>
          </a:bodyPr>
          <a:lstStyle/>
          <a:p>
            <a:pPr marL="0" marR="0" lvl="0" indent="0" algn="l" rtl="0">
              <a:lnSpc>
                <a:spcPct val="139963"/>
              </a:lnSpc>
              <a:spcBef>
                <a:spcPts val="0"/>
              </a:spcBef>
              <a:spcAft>
                <a:spcPts val="0"/>
              </a:spcAft>
              <a:buClr>
                <a:srgbClr val="000000"/>
              </a:buClr>
              <a:buSzPts val="1500"/>
              <a:buFont typeface="Arial"/>
              <a:buNone/>
            </a:pPr>
            <a:r>
              <a:rPr lang="en" sz="1500" b="0" i="0" u="none" strike="noStrike" cap="none">
                <a:solidFill>
                  <a:srgbClr val="3F4042"/>
                </a:solidFill>
                <a:latin typeface="Arial"/>
                <a:ea typeface="Arial"/>
                <a:cs typeface="Arial"/>
                <a:sym typeface="Arial"/>
              </a:rPr>
              <a:t>Queens College</a:t>
            </a:r>
            <a:endParaRPr sz="1500" b="0" i="0" u="none" strike="noStrike" cap="none">
              <a:solidFill>
                <a:srgbClr val="000000"/>
              </a:solidFill>
              <a:latin typeface="Arial"/>
              <a:ea typeface="Arial"/>
              <a:cs typeface="Arial"/>
              <a:sym typeface="Arial"/>
            </a:endParaRPr>
          </a:p>
        </p:txBody>
      </p:sp>
      <p:sp>
        <p:nvSpPr>
          <p:cNvPr id="101" name="Google Shape;101;p2"/>
          <p:cNvSpPr/>
          <p:nvPr/>
        </p:nvSpPr>
        <p:spPr>
          <a:xfrm>
            <a:off x="1809503" y="3129093"/>
            <a:ext cx="113100" cy="4800"/>
          </a:xfrm>
          <a:prstGeom prst="rect">
            <a:avLst/>
          </a:prstGeom>
          <a:solidFill>
            <a:srgbClr val="3F404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
          <p:cNvSpPr txBox="1"/>
          <p:nvPr/>
        </p:nvSpPr>
        <p:spPr>
          <a:xfrm>
            <a:off x="1989014" y="3004792"/>
            <a:ext cx="3712800" cy="231000"/>
          </a:xfrm>
          <a:prstGeom prst="rect">
            <a:avLst/>
          </a:prstGeom>
          <a:noFill/>
          <a:ln>
            <a:noFill/>
          </a:ln>
        </p:spPr>
        <p:txBody>
          <a:bodyPr spcFirstLastPara="1" wrap="square" lIns="0" tIns="0" rIns="0" bIns="0" anchor="t" anchorCtr="0">
            <a:spAutoFit/>
          </a:bodyPr>
          <a:lstStyle/>
          <a:p>
            <a:pPr marL="0" marR="0" lvl="0" indent="0" algn="l" rtl="0">
              <a:lnSpc>
                <a:spcPct val="139963"/>
              </a:lnSpc>
              <a:spcBef>
                <a:spcPts val="0"/>
              </a:spcBef>
              <a:spcAft>
                <a:spcPts val="0"/>
              </a:spcAft>
              <a:buClr>
                <a:srgbClr val="000000"/>
              </a:buClr>
              <a:buSzPts val="1500"/>
              <a:buFont typeface="Arial"/>
              <a:buNone/>
            </a:pPr>
            <a:r>
              <a:rPr lang="en" sz="1500" b="0" i="0" u="none" strike="noStrike" cap="none">
                <a:solidFill>
                  <a:srgbClr val="3F4042"/>
                </a:solidFill>
                <a:latin typeface="Arial"/>
                <a:ea typeface="Arial"/>
                <a:cs typeface="Arial"/>
                <a:sym typeface="Arial"/>
              </a:rPr>
              <a:t>RapidoTax.com &amp; TaxTerminal.com</a:t>
            </a:r>
            <a:endParaRPr sz="1500" b="0" i="0" u="none" strike="noStrike" cap="none">
              <a:solidFill>
                <a:srgbClr val="000000"/>
              </a:solidFill>
              <a:latin typeface="Arial"/>
              <a:ea typeface="Arial"/>
              <a:cs typeface="Arial"/>
              <a:sym typeface="Arial"/>
            </a:endParaRPr>
          </a:p>
        </p:txBody>
      </p:sp>
      <p:sp>
        <p:nvSpPr>
          <p:cNvPr id="103" name="Google Shape;103;p2"/>
          <p:cNvSpPr/>
          <p:nvPr/>
        </p:nvSpPr>
        <p:spPr>
          <a:xfrm>
            <a:off x="1795822" y="3684049"/>
            <a:ext cx="113100" cy="4800"/>
          </a:xfrm>
          <a:prstGeom prst="rect">
            <a:avLst/>
          </a:prstGeom>
          <a:solidFill>
            <a:srgbClr val="3F404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
          <p:cNvSpPr txBox="1"/>
          <p:nvPr/>
        </p:nvSpPr>
        <p:spPr>
          <a:xfrm>
            <a:off x="1122270" y="3570943"/>
            <a:ext cx="513300" cy="2310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 sz="1500" b="0" i="0" u="none" strike="noStrike" cap="none">
                <a:solidFill>
                  <a:srgbClr val="3E2570"/>
                </a:solidFill>
                <a:latin typeface="Arial"/>
                <a:ea typeface="Arial"/>
                <a:cs typeface="Arial"/>
                <a:sym typeface="Arial"/>
              </a:rPr>
              <a:t>2020</a:t>
            </a:r>
            <a:endParaRPr sz="1500" b="0" i="0" u="none" strike="noStrike" cap="none">
              <a:solidFill>
                <a:srgbClr val="000000"/>
              </a:solidFill>
              <a:latin typeface="Arial"/>
              <a:ea typeface="Arial"/>
              <a:cs typeface="Arial"/>
              <a:sym typeface="Arial"/>
            </a:endParaRPr>
          </a:p>
        </p:txBody>
      </p:sp>
      <p:sp>
        <p:nvSpPr>
          <p:cNvPr id="105" name="Google Shape;105;p2"/>
          <p:cNvSpPr txBox="1"/>
          <p:nvPr/>
        </p:nvSpPr>
        <p:spPr>
          <a:xfrm>
            <a:off x="2021208" y="3570950"/>
            <a:ext cx="3712800" cy="231000"/>
          </a:xfrm>
          <a:prstGeom prst="rect">
            <a:avLst/>
          </a:prstGeom>
          <a:noFill/>
          <a:ln>
            <a:noFill/>
          </a:ln>
        </p:spPr>
        <p:txBody>
          <a:bodyPr spcFirstLastPara="1" wrap="square" lIns="0" tIns="0" rIns="0" bIns="0" anchor="t" anchorCtr="0">
            <a:spAutoFit/>
          </a:bodyPr>
          <a:lstStyle/>
          <a:p>
            <a:pPr marL="0" marR="0" lvl="0" indent="0" algn="l" rtl="0">
              <a:lnSpc>
                <a:spcPct val="139963"/>
              </a:lnSpc>
              <a:spcBef>
                <a:spcPts val="0"/>
              </a:spcBef>
              <a:spcAft>
                <a:spcPts val="0"/>
              </a:spcAft>
              <a:buClr>
                <a:srgbClr val="000000"/>
              </a:buClr>
              <a:buSzPts val="1500"/>
              <a:buFont typeface="Arial"/>
              <a:buNone/>
            </a:pPr>
            <a:r>
              <a:rPr lang="en" sz="1500" b="0" i="0" u="none" strike="noStrike" cap="none">
                <a:solidFill>
                  <a:srgbClr val="3F4042"/>
                </a:solidFill>
                <a:latin typeface="Arial"/>
                <a:ea typeface="Arial"/>
                <a:cs typeface="Arial"/>
                <a:sym typeface="Arial"/>
              </a:rPr>
              <a:t>negozee, Inc.</a:t>
            </a:r>
            <a:endParaRPr sz="1500" b="0" i="0" u="none" strike="noStrike" cap="none">
              <a:solidFill>
                <a:srgbClr val="000000"/>
              </a:solidFill>
              <a:latin typeface="Arial"/>
              <a:ea typeface="Arial"/>
              <a:cs typeface="Arial"/>
              <a:sym typeface="Arial"/>
            </a:endParaRPr>
          </a:p>
        </p:txBody>
      </p:sp>
      <p:sp>
        <p:nvSpPr>
          <p:cNvPr id="106" name="Google Shape;106;p2"/>
          <p:cNvSpPr txBox="1"/>
          <p:nvPr/>
        </p:nvSpPr>
        <p:spPr>
          <a:xfrm>
            <a:off x="5620964" y="4288763"/>
            <a:ext cx="3712800" cy="153900"/>
          </a:xfrm>
          <a:prstGeom prst="rect">
            <a:avLst/>
          </a:prstGeom>
          <a:noFill/>
          <a:ln>
            <a:noFill/>
          </a:ln>
        </p:spPr>
        <p:txBody>
          <a:bodyPr spcFirstLastPara="1" wrap="square" lIns="0" tIns="0" rIns="0" bIns="0" anchor="t" anchorCtr="0">
            <a:spAutoFit/>
          </a:bodyPr>
          <a:lstStyle/>
          <a:p>
            <a:pPr marL="0" marR="0" lvl="0" indent="0" algn="ctr" rtl="0">
              <a:lnSpc>
                <a:spcPct val="139963"/>
              </a:lnSpc>
              <a:spcBef>
                <a:spcPts val="0"/>
              </a:spcBef>
              <a:spcAft>
                <a:spcPts val="0"/>
              </a:spcAft>
              <a:buClr>
                <a:srgbClr val="000000"/>
              </a:buClr>
              <a:buSzPts val="1000"/>
              <a:buFont typeface="Arial"/>
              <a:buNone/>
            </a:pPr>
            <a:r>
              <a:rPr lang="en" sz="1000" b="0" i="0" u="none" strike="noStrike" cap="none">
                <a:solidFill>
                  <a:schemeClr val="dk2"/>
                </a:solidFill>
                <a:latin typeface="Arial"/>
                <a:ea typeface="Arial"/>
                <a:cs typeface="Arial"/>
                <a:sym typeface="Arial"/>
              </a:rPr>
              <a:t>Will DeJes</a:t>
            </a:r>
            <a:r>
              <a:rPr lang="en" sz="1000">
                <a:solidFill>
                  <a:schemeClr val="dk2"/>
                </a:solidFill>
              </a:rPr>
              <a:t>ú</a:t>
            </a:r>
            <a:r>
              <a:rPr lang="en" sz="1000" b="0" i="0" u="none" strike="noStrike" cap="none">
                <a:solidFill>
                  <a:schemeClr val="dk2"/>
                </a:solidFill>
                <a:latin typeface="Arial"/>
                <a:ea typeface="Arial"/>
                <a:cs typeface="Arial"/>
                <a:sym typeface="Arial"/>
              </a:rPr>
              <a:t>s, CPA</a:t>
            </a:r>
            <a:endParaRPr sz="1000" b="0" i="0" u="none" strike="noStrike" cap="none">
              <a:solidFill>
                <a:schemeClr val="dk2"/>
              </a:solidFill>
              <a:latin typeface="Arial"/>
              <a:ea typeface="Arial"/>
              <a:cs typeface="Arial"/>
              <a:sym typeface="Arial"/>
            </a:endParaRPr>
          </a:p>
        </p:txBody>
      </p:sp>
      <p:pic>
        <p:nvPicPr>
          <p:cNvPr id="107" name="Google Shape;107;p2"/>
          <p:cNvPicPr preferRelativeResize="0"/>
          <p:nvPr/>
        </p:nvPicPr>
        <p:blipFill>
          <a:blip r:embed="rId3">
            <a:alphaModFix/>
          </a:blip>
          <a:stretch>
            <a:fillRect/>
          </a:stretch>
        </p:blipFill>
        <p:spPr>
          <a:xfrm>
            <a:off x="6119633" y="1716975"/>
            <a:ext cx="2489213" cy="248921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2"/>
          <p:cNvSpPr/>
          <p:nvPr/>
        </p:nvSpPr>
        <p:spPr>
          <a:xfrm>
            <a:off x="0" y="75"/>
            <a:ext cx="9144000" cy="2134500"/>
          </a:xfrm>
          <a:prstGeom prst="rect">
            <a:avLst/>
          </a:prstGeom>
          <a:solidFill>
            <a:srgbClr val="887C9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2"/>
          <p:cNvSpPr txBox="1"/>
          <p:nvPr/>
        </p:nvSpPr>
        <p:spPr>
          <a:xfrm>
            <a:off x="282483" y="177879"/>
            <a:ext cx="4425000" cy="1416000"/>
          </a:xfrm>
          <a:prstGeom prst="rect">
            <a:avLst/>
          </a:prstGeom>
          <a:noFill/>
          <a:ln>
            <a:noFill/>
          </a:ln>
        </p:spPr>
        <p:txBody>
          <a:bodyPr spcFirstLastPara="1" wrap="square" lIns="0" tIns="0" rIns="0" bIns="0" anchor="t" anchorCtr="0">
            <a:spAutoFit/>
          </a:bodyPr>
          <a:lstStyle/>
          <a:p>
            <a:pPr marL="0" marR="0" lvl="0" indent="0" algn="l" rtl="0">
              <a:lnSpc>
                <a:spcPct val="129994"/>
              </a:lnSpc>
              <a:spcBef>
                <a:spcPts val="0"/>
              </a:spcBef>
              <a:spcAft>
                <a:spcPts val="0"/>
              </a:spcAft>
              <a:buClr>
                <a:srgbClr val="000000"/>
              </a:buClr>
              <a:buSzPts val="4000"/>
              <a:buFont typeface="Arial"/>
              <a:buNone/>
            </a:pPr>
            <a:r>
              <a:rPr lang="en" sz="4000" b="1" i="0" u="none" strike="noStrike" cap="none">
                <a:solidFill>
                  <a:srgbClr val="FFFFFF"/>
                </a:solidFill>
                <a:latin typeface="Ovo"/>
                <a:ea typeface="Ovo"/>
                <a:cs typeface="Ovo"/>
                <a:sym typeface="Ovo"/>
              </a:rPr>
              <a:t>Gastos de Vehículo </a:t>
            </a:r>
            <a:r>
              <a:rPr lang="en" sz="4000" b="1">
                <a:solidFill>
                  <a:srgbClr val="FFFFFF"/>
                </a:solidFill>
                <a:latin typeface="Ovo"/>
                <a:ea typeface="Ovo"/>
                <a:cs typeface="Ovo"/>
                <a:sym typeface="Ovo"/>
              </a:rPr>
              <a:t>Sección</a:t>
            </a:r>
            <a:r>
              <a:rPr lang="en" sz="4000" b="1" i="0" u="none" strike="noStrike" cap="none">
                <a:solidFill>
                  <a:srgbClr val="FFFFFF"/>
                </a:solidFill>
                <a:latin typeface="Ovo"/>
                <a:ea typeface="Ovo"/>
                <a:cs typeface="Ovo"/>
                <a:sym typeface="Ovo"/>
              </a:rPr>
              <a:t> 179</a:t>
            </a:r>
            <a:endParaRPr sz="4000" b="0" i="0" u="none" strike="noStrike" cap="none">
              <a:solidFill>
                <a:srgbClr val="000000"/>
              </a:solidFill>
              <a:latin typeface="Arial"/>
              <a:ea typeface="Arial"/>
              <a:cs typeface="Arial"/>
              <a:sym typeface="Arial"/>
            </a:endParaRPr>
          </a:p>
        </p:txBody>
      </p:sp>
      <p:pic>
        <p:nvPicPr>
          <p:cNvPr id="309" name="Google Shape;309;p12"/>
          <p:cNvPicPr preferRelativeResize="0"/>
          <p:nvPr/>
        </p:nvPicPr>
        <p:blipFill rotWithShape="1">
          <a:blip r:embed="rId3">
            <a:alphaModFix/>
          </a:blip>
          <a:srcRect t="19723"/>
          <a:stretch/>
        </p:blipFill>
        <p:spPr>
          <a:xfrm>
            <a:off x="4782650" y="-50073"/>
            <a:ext cx="4361350" cy="2184675"/>
          </a:xfrm>
          <a:prstGeom prst="rect">
            <a:avLst/>
          </a:prstGeom>
          <a:noFill/>
          <a:ln>
            <a:noFill/>
          </a:ln>
        </p:spPr>
      </p:pic>
      <p:grpSp>
        <p:nvGrpSpPr>
          <p:cNvPr id="310" name="Google Shape;310;p12"/>
          <p:cNvGrpSpPr/>
          <p:nvPr/>
        </p:nvGrpSpPr>
        <p:grpSpPr>
          <a:xfrm>
            <a:off x="242281" y="2258122"/>
            <a:ext cx="3335534" cy="477563"/>
            <a:chOff x="0" y="0"/>
            <a:chExt cx="8894758" cy="1273500"/>
          </a:xfrm>
        </p:grpSpPr>
        <p:sp>
          <p:nvSpPr>
            <p:cNvPr id="311" name="Google Shape;311;p12"/>
            <p:cNvSpPr/>
            <p:nvPr/>
          </p:nvSpPr>
          <p:spPr>
            <a:xfrm>
              <a:off x="0" y="0"/>
              <a:ext cx="12600" cy="1273500"/>
            </a:xfrm>
            <a:prstGeom prst="rect">
              <a:avLst/>
            </a:prstGeom>
            <a:solidFill>
              <a:srgbClr val="3F404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2"/>
            <p:cNvSpPr txBox="1"/>
            <p:nvPr/>
          </p:nvSpPr>
          <p:spPr>
            <a:xfrm>
              <a:off x="721259" y="363101"/>
              <a:ext cx="8173499" cy="746871"/>
            </a:xfrm>
            <a:prstGeom prst="rect">
              <a:avLst/>
            </a:prstGeom>
            <a:noFill/>
            <a:ln>
              <a:noFill/>
            </a:ln>
          </p:spPr>
          <p:txBody>
            <a:bodyPr spcFirstLastPara="1" wrap="square" lIns="0" tIns="0" rIns="0" bIns="0" anchor="t" anchorCtr="0">
              <a:spAutoFit/>
            </a:bodyPr>
            <a:lstStyle/>
            <a:p>
              <a:pPr marL="0" marR="0" lvl="0" indent="0" algn="l" rtl="0">
                <a:lnSpc>
                  <a:spcPct val="129961"/>
                </a:lnSpc>
                <a:spcBef>
                  <a:spcPts val="0"/>
                </a:spcBef>
                <a:spcAft>
                  <a:spcPts val="0"/>
                </a:spcAft>
                <a:buClr>
                  <a:srgbClr val="000000"/>
                </a:buClr>
                <a:buSzPts val="1100"/>
                <a:buFont typeface="Arial"/>
                <a:buNone/>
              </a:pPr>
              <a:r>
                <a:rPr lang="en" sz="1400" b="1" i="0" u="none" strike="noStrike" cap="none">
                  <a:solidFill>
                    <a:srgbClr val="3F4042"/>
                  </a:solidFill>
                  <a:latin typeface="Arial"/>
                  <a:ea typeface="Arial"/>
                  <a:cs typeface="Arial"/>
                  <a:sym typeface="Arial"/>
                </a:rPr>
                <a:t>Seccion 179</a:t>
              </a:r>
              <a:endParaRPr sz="1400" b="1" i="0" u="none" strike="noStrike" cap="none">
                <a:solidFill>
                  <a:srgbClr val="3F4042"/>
                </a:solidFill>
                <a:latin typeface="Arial"/>
                <a:ea typeface="Arial"/>
                <a:cs typeface="Arial"/>
                <a:sym typeface="Arial"/>
              </a:endParaRPr>
            </a:p>
          </p:txBody>
        </p:sp>
      </p:grpSp>
      <p:sp>
        <p:nvSpPr>
          <p:cNvPr id="313" name="Google Shape;313;p12"/>
          <p:cNvSpPr/>
          <p:nvPr/>
        </p:nvSpPr>
        <p:spPr>
          <a:xfrm>
            <a:off x="689453" y="3076888"/>
            <a:ext cx="113100" cy="4800"/>
          </a:xfrm>
          <a:prstGeom prst="rect">
            <a:avLst/>
          </a:prstGeom>
          <a:solidFill>
            <a:srgbClr val="3F404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2"/>
          <p:cNvSpPr txBox="1"/>
          <p:nvPr/>
        </p:nvSpPr>
        <p:spPr>
          <a:xfrm>
            <a:off x="252006" y="2962429"/>
            <a:ext cx="287700" cy="200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300"/>
              <a:buFont typeface="Arial"/>
              <a:buNone/>
            </a:pPr>
            <a:r>
              <a:rPr lang="en" sz="1300" b="0" i="0" u="none" strike="noStrike" cap="none">
                <a:solidFill>
                  <a:srgbClr val="3E2570"/>
                </a:solidFill>
                <a:latin typeface="Arial"/>
                <a:ea typeface="Arial"/>
                <a:cs typeface="Arial"/>
                <a:sym typeface="Arial"/>
              </a:rPr>
              <a:t>01</a:t>
            </a:r>
            <a:endParaRPr sz="700" b="0" i="0" u="none" strike="noStrike" cap="none">
              <a:solidFill>
                <a:srgbClr val="000000"/>
              </a:solidFill>
              <a:latin typeface="Arial"/>
              <a:ea typeface="Arial"/>
              <a:cs typeface="Arial"/>
              <a:sym typeface="Arial"/>
            </a:endParaRPr>
          </a:p>
        </p:txBody>
      </p:sp>
      <p:sp>
        <p:nvSpPr>
          <p:cNvPr id="315" name="Google Shape;315;p12"/>
          <p:cNvSpPr txBox="1"/>
          <p:nvPr/>
        </p:nvSpPr>
        <p:spPr>
          <a:xfrm>
            <a:off x="252006" y="3562283"/>
            <a:ext cx="287700" cy="200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300"/>
              <a:buFont typeface="Arial"/>
              <a:buNone/>
            </a:pPr>
            <a:r>
              <a:rPr lang="en" sz="1300" b="0" i="0" u="none" strike="noStrike" cap="none">
                <a:solidFill>
                  <a:srgbClr val="3E2570"/>
                </a:solidFill>
                <a:latin typeface="Arial"/>
                <a:ea typeface="Arial"/>
                <a:cs typeface="Arial"/>
                <a:sym typeface="Arial"/>
              </a:rPr>
              <a:t>02</a:t>
            </a:r>
            <a:endParaRPr sz="700" b="0" i="0" u="none" strike="noStrike" cap="none">
              <a:solidFill>
                <a:srgbClr val="000000"/>
              </a:solidFill>
              <a:latin typeface="Arial"/>
              <a:ea typeface="Arial"/>
              <a:cs typeface="Arial"/>
              <a:sym typeface="Arial"/>
            </a:endParaRPr>
          </a:p>
        </p:txBody>
      </p:sp>
      <p:sp>
        <p:nvSpPr>
          <p:cNvPr id="316" name="Google Shape;316;p12"/>
          <p:cNvSpPr txBox="1"/>
          <p:nvPr/>
        </p:nvSpPr>
        <p:spPr>
          <a:xfrm>
            <a:off x="252006" y="4162137"/>
            <a:ext cx="287700" cy="200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300"/>
              <a:buFont typeface="Arial"/>
              <a:buNone/>
            </a:pPr>
            <a:r>
              <a:rPr lang="en" sz="1300" b="0" i="0" u="none" strike="noStrike" cap="none">
                <a:solidFill>
                  <a:srgbClr val="3E2570"/>
                </a:solidFill>
                <a:latin typeface="Arial"/>
                <a:ea typeface="Arial"/>
                <a:cs typeface="Arial"/>
                <a:sym typeface="Arial"/>
              </a:rPr>
              <a:t>03</a:t>
            </a:r>
            <a:endParaRPr sz="700" b="0" i="0" u="none" strike="noStrike" cap="none">
              <a:solidFill>
                <a:srgbClr val="000000"/>
              </a:solidFill>
              <a:latin typeface="Arial"/>
              <a:ea typeface="Arial"/>
              <a:cs typeface="Arial"/>
              <a:sym typeface="Arial"/>
            </a:endParaRPr>
          </a:p>
        </p:txBody>
      </p:sp>
      <p:sp>
        <p:nvSpPr>
          <p:cNvPr id="317" name="Google Shape;317;p12"/>
          <p:cNvSpPr txBox="1"/>
          <p:nvPr/>
        </p:nvSpPr>
        <p:spPr>
          <a:xfrm>
            <a:off x="868964" y="2952587"/>
            <a:ext cx="3712800" cy="215400"/>
          </a:xfrm>
          <a:prstGeom prst="rect">
            <a:avLst/>
          </a:prstGeom>
          <a:noFill/>
          <a:ln>
            <a:noFill/>
          </a:ln>
        </p:spPr>
        <p:txBody>
          <a:bodyPr spcFirstLastPara="1" wrap="square" lIns="0" tIns="0" rIns="0" bIns="0" anchor="t" anchorCtr="0">
            <a:spAutoFit/>
          </a:bodyPr>
          <a:lstStyle/>
          <a:p>
            <a:pPr marL="0" marR="0" lvl="0" indent="0" algn="l" rtl="0">
              <a:lnSpc>
                <a:spcPct val="139963"/>
              </a:lnSpc>
              <a:spcBef>
                <a:spcPts val="0"/>
              </a:spcBef>
              <a:spcAft>
                <a:spcPts val="0"/>
              </a:spcAft>
              <a:buClr>
                <a:srgbClr val="000000"/>
              </a:buClr>
              <a:buSzPts val="1100"/>
              <a:buFont typeface="Arial"/>
              <a:buNone/>
            </a:pPr>
            <a:r>
              <a:rPr lang="en" sz="1400" b="0" i="0" u="none" strike="noStrike" cap="none">
                <a:solidFill>
                  <a:srgbClr val="3F4042"/>
                </a:solidFill>
                <a:latin typeface="Arial"/>
                <a:ea typeface="Arial"/>
                <a:cs typeface="Arial"/>
                <a:sym typeface="Arial"/>
              </a:rPr>
              <a:t>Hay Ganancia en su negocio para reducir?</a:t>
            </a:r>
            <a:endParaRPr sz="1400" b="0" i="0" u="none" strike="noStrike" cap="none">
              <a:solidFill>
                <a:srgbClr val="3F4042"/>
              </a:solidFill>
              <a:latin typeface="Arial"/>
              <a:ea typeface="Arial"/>
              <a:cs typeface="Arial"/>
              <a:sym typeface="Arial"/>
            </a:endParaRPr>
          </a:p>
        </p:txBody>
      </p:sp>
      <p:sp>
        <p:nvSpPr>
          <p:cNvPr id="318" name="Google Shape;318;p12"/>
          <p:cNvSpPr/>
          <p:nvPr/>
        </p:nvSpPr>
        <p:spPr>
          <a:xfrm>
            <a:off x="689453" y="3672614"/>
            <a:ext cx="113100" cy="4800"/>
          </a:xfrm>
          <a:prstGeom prst="rect">
            <a:avLst/>
          </a:prstGeom>
          <a:solidFill>
            <a:srgbClr val="3F404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2"/>
          <p:cNvSpPr txBox="1"/>
          <p:nvPr/>
        </p:nvSpPr>
        <p:spPr>
          <a:xfrm>
            <a:off x="868964" y="3535606"/>
            <a:ext cx="3712800" cy="215400"/>
          </a:xfrm>
          <a:prstGeom prst="rect">
            <a:avLst/>
          </a:prstGeom>
          <a:noFill/>
          <a:ln>
            <a:noFill/>
          </a:ln>
        </p:spPr>
        <p:txBody>
          <a:bodyPr spcFirstLastPara="1" wrap="square" lIns="0" tIns="0" rIns="0" bIns="0" anchor="t" anchorCtr="0">
            <a:spAutoFit/>
          </a:bodyPr>
          <a:lstStyle/>
          <a:p>
            <a:pPr marL="0" marR="0" lvl="0" indent="0" algn="l" rtl="0">
              <a:lnSpc>
                <a:spcPct val="139963"/>
              </a:lnSpc>
              <a:spcBef>
                <a:spcPts val="0"/>
              </a:spcBef>
              <a:spcAft>
                <a:spcPts val="0"/>
              </a:spcAft>
              <a:buClr>
                <a:srgbClr val="000000"/>
              </a:buClr>
              <a:buSzPts val="1100"/>
              <a:buFont typeface="Arial"/>
              <a:buNone/>
            </a:pPr>
            <a:r>
              <a:rPr lang="en" sz="1400" b="0" i="0" u="none" strike="noStrike" cap="none">
                <a:solidFill>
                  <a:srgbClr val="3F4042"/>
                </a:solidFill>
                <a:latin typeface="Arial"/>
                <a:ea typeface="Arial"/>
                <a:cs typeface="Arial"/>
                <a:sym typeface="Arial"/>
              </a:rPr>
              <a:t>Usas su carro para el negocio </a:t>
            </a:r>
            <a:r>
              <a:rPr lang="en">
                <a:solidFill>
                  <a:srgbClr val="3F4042"/>
                </a:solidFill>
              </a:rPr>
              <a:t>más</a:t>
            </a:r>
            <a:r>
              <a:rPr lang="en" sz="1400" b="0" i="0" u="none" strike="noStrike" cap="none">
                <a:solidFill>
                  <a:srgbClr val="3F4042"/>
                </a:solidFill>
                <a:latin typeface="Arial"/>
                <a:ea typeface="Arial"/>
                <a:cs typeface="Arial"/>
                <a:sym typeface="Arial"/>
              </a:rPr>
              <a:t> de 50%?</a:t>
            </a:r>
            <a:endParaRPr sz="1400" b="0" i="0" u="none" strike="noStrike" cap="none">
              <a:solidFill>
                <a:srgbClr val="3F4042"/>
              </a:solidFill>
              <a:latin typeface="Arial"/>
              <a:ea typeface="Arial"/>
              <a:cs typeface="Arial"/>
              <a:sym typeface="Arial"/>
            </a:endParaRPr>
          </a:p>
        </p:txBody>
      </p:sp>
      <p:sp>
        <p:nvSpPr>
          <p:cNvPr id="320" name="Google Shape;320;p12"/>
          <p:cNvSpPr/>
          <p:nvPr/>
        </p:nvSpPr>
        <p:spPr>
          <a:xfrm>
            <a:off x="689453" y="4272468"/>
            <a:ext cx="113100" cy="4800"/>
          </a:xfrm>
          <a:prstGeom prst="rect">
            <a:avLst/>
          </a:prstGeom>
          <a:solidFill>
            <a:srgbClr val="3F404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2"/>
          <p:cNvSpPr txBox="1"/>
          <p:nvPr/>
        </p:nvSpPr>
        <p:spPr>
          <a:xfrm>
            <a:off x="868964" y="4158823"/>
            <a:ext cx="3712800" cy="215400"/>
          </a:xfrm>
          <a:prstGeom prst="rect">
            <a:avLst/>
          </a:prstGeom>
          <a:noFill/>
          <a:ln>
            <a:noFill/>
          </a:ln>
        </p:spPr>
        <p:txBody>
          <a:bodyPr spcFirstLastPara="1" wrap="square" lIns="0" tIns="0" rIns="0" bIns="0" anchor="t" anchorCtr="0">
            <a:spAutoFit/>
          </a:bodyPr>
          <a:lstStyle/>
          <a:p>
            <a:pPr marL="0" marR="0" lvl="0" indent="0" algn="l" rtl="0">
              <a:lnSpc>
                <a:spcPct val="139963"/>
              </a:lnSpc>
              <a:spcBef>
                <a:spcPts val="0"/>
              </a:spcBef>
              <a:spcAft>
                <a:spcPts val="0"/>
              </a:spcAft>
              <a:buClr>
                <a:srgbClr val="000000"/>
              </a:buClr>
              <a:buSzPts val="1400"/>
              <a:buFont typeface="Arial"/>
              <a:buNone/>
            </a:pPr>
            <a:r>
              <a:rPr lang="en" sz="1400" b="0" i="0" u="none" strike="noStrike" cap="none">
                <a:solidFill>
                  <a:srgbClr val="3F4042"/>
                </a:solidFill>
                <a:latin typeface="Arial"/>
                <a:ea typeface="Arial"/>
                <a:cs typeface="Arial"/>
                <a:sym typeface="Arial"/>
              </a:rPr>
              <a:t>El Carro es mas de 6 mil libras ?</a:t>
            </a:r>
            <a:endParaRPr sz="700" b="0" i="0" u="none" strike="noStrike" cap="none">
              <a:solidFill>
                <a:srgbClr val="000000"/>
              </a:solidFill>
              <a:latin typeface="Arial"/>
              <a:ea typeface="Arial"/>
              <a:cs typeface="Arial"/>
              <a:sym typeface="Arial"/>
            </a:endParaRPr>
          </a:p>
        </p:txBody>
      </p:sp>
      <p:sp>
        <p:nvSpPr>
          <p:cNvPr id="322" name="Google Shape;322;p12"/>
          <p:cNvSpPr/>
          <p:nvPr/>
        </p:nvSpPr>
        <p:spPr>
          <a:xfrm>
            <a:off x="5019172" y="3074824"/>
            <a:ext cx="113100" cy="4800"/>
          </a:xfrm>
          <a:prstGeom prst="rect">
            <a:avLst/>
          </a:prstGeom>
          <a:solidFill>
            <a:srgbClr val="3F404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12"/>
          <p:cNvSpPr txBox="1"/>
          <p:nvPr/>
        </p:nvSpPr>
        <p:spPr>
          <a:xfrm>
            <a:off x="4581725" y="2959115"/>
            <a:ext cx="287700" cy="200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300"/>
              <a:buFont typeface="Arial"/>
              <a:buNone/>
            </a:pPr>
            <a:r>
              <a:rPr lang="en" sz="1300" b="0" i="0" u="none" strike="noStrike" cap="none">
                <a:solidFill>
                  <a:srgbClr val="3E2570"/>
                </a:solidFill>
                <a:latin typeface="Arial"/>
                <a:ea typeface="Arial"/>
                <a:cs typeface="Arial"/>
                <a:sym typeface="Arial"/>
              </a:rPr>
              <a:t>04</a:t>
            </a:r>
            <a:endParaRPr sz="700" b="0" i="0" u="none" strike="noStrike" cap="none">
              <a:solidFill>
                <a:srgbClr val="000000"/>
              </a:solidFill>
              <a:latin typeface="Arial"/>
              <a:ea typeface="Arial"/>
              <a:cs typeface="Arial"/>
              <a:sym typeface="Arial"/>
            </a:endParaRPr>
          </a:p>
        </p:txBody>
      </p:sp>
      <p:sp>
        <p:nvSpPr>
          <p:cNvPr id="324" name="Google Shape;324;p12"/>
          <p:cNvSpPr txBox="1"/>
          <p:nvPr/>
        </p:nvSpPr>
        <p:spPr>
          <a:xfrm>
            <a:off x="4581725" y="3558969"/>
            <a:ext cx="287700" cy="200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300"/>
              <a:buFont typeface="Arial"/>
              <a:buNone/>
            </a:pPr>
            <a:r>
              <a:rPr lang="en" sz="1300" b="0" i="0" u="none" strike="noStrike" cap="none">
                <a:solidFill>
                  <a:srgbClr val="3E2570"/>
                </a:solidFill>
                <a:latin typeface="Arial"/>
                <a:ea typeface="Arial"/>
                <a:cs typeface="Arial"/>
                <a:sym typeface="Arial"/>
              </a:rPr>
              <a:t>05</a:t>
            </a:r>
            <a:endParaRPr sz="700" b="0" i="0" u="none" strike="noStrike" cap="none">
              <a:solidFill>
                <a:srgbClr val="000000"/>
              </a:solidFill>
              <a:latin typeface="Arial"/>
              <a:ea typeface="Arial"/>
              <a:cs typeface="Arial"/>
              <a:sym typeface="Arial"/>
            </a:endParaRPr>
          </a:p>
        </p:txBody>
      </p:sp>
      <p:sp>
        <p:nvSpPr>
          <p:cNvPr id="325" name="Google Shape;325;p12"/>
          <p:cNvSpPr txBox="1"/>
          <p:nvPr/>
        </p:nvSpPr>
        <p:spPr>
          <a:xfrm>
            <a:off x="4581725" y="4158823"/>
            <a:ext cx="287700" cy="200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300"/>
              <a:buFont typeface="Arial"/>
              <a:buNone/>
            </a:pPr>
            <a:r>
              <a:rPr lang="en" sz="1300" b="0" i="0" u="none" strike="noStrike" cap="none">
                <a:solidFill>
                  <a:srgbClr val="3E2570"/>
                </a:solidFill>
                <a:latin typeface="Arial"/>
                <a:ea typeface="Arial"/>
                <a:cs typeface="Arial"/>
                <a:sym typeface="Arial"/>
              </a:rPr>
              <a:t>06</a:t>
            </a:r>
            <a:endParaRPr sz="700" b="0" i="0" u="none" strike="noStrike" cap="none">
              <a:solidFill>
                <a:srgbClr val="000000"/>
              </a:solidFill>
              <a:latin typeface="Arial"/>
              <a:ea typeface="Arial"/>
              <a:cs typeface="Arial"/>
              <a:sym typeface="Arial"/>
            </a:endParaRPr>
          </a:p>
        </p:txBody>
      </p:sp>
      <p:sp>
        <p:nvSpPr>
          <p:cNvPr id="326" name="Google Shape;326;p12"/>
          <p:cNvSpPr txBox="1"/>
          <p:nvPr/>
        </p:nvSpPr>
        <p:spPr>
          <a:xfrm>
            <a:off x="5198661" y="2942957"/>
            <a:ext cx="3712800" cy="215400"/>
          </a:xfrm>
          <a:prstGeom prst="rect">
            <a:avLst/>
          </a:prstGeom>
          <a:noFill/>
          <a:ln>
            <a:noFill/>
          </a:ln>
        </p:spPr>
        <p:txBody>
          <a:bodyPr spcFirstLastPara="1" wrap="square" lIns="0" tIns="0" rIns="0" bIns="0" anchor="t" anchorCtr="0">
            <a:spAutoFit/>
          </a:bodyPr>
          <a:lstStyle/>
          <a:p>
            <a:pPr marL="0" marR="0" lvl="0" indent="0" algn="l" rtl="0">
              <a:lnSpc>
                <a:spcPct val="139963"/>
              </a:lnSpc>
              <a:spcBef>
                <a:spcPts val="0"/>
              </a:spcBef>
              <a:spcAft>
                <a:spcPts val="0"/>
              </a:spcAft>
              <a:buClr>
                <a:srgbClr val="000000"/>
              </a:buClr>
              <a:buSzPts val="1400"/>
              <a:buFont typeface="Arial"/>
              <a:buNone/>
            </a:pPr>
            <a:r>
              <a:rPr lang="en" sz="1400" b="0" i="0" u="none" strike="noStrike" cap="none">
                <a:solidFill>
                  <a:srgbClr val="3F4042"/>
                </a:solidFill>
                <a:latin typeface="Arial"/>
                <a:ea typeface="Arial"/>
                <a:cs typeface="Arial"/>
                <a:sym typeface="Arial"/>
              </a:rPr>
              <a:t>Vas a vender el carro pronto?</a:t>
            </a:r>
            <a:endParaRPr sz="700" b="0" i="0" u="none" strike="noStrike" cap="none">
              <a:solidFill>
                <a:srgbClr val="000000"/>
              </a:solidFill>
              <a:latin typeface="Arial"/>
              <a:ea typeface="Arial"/>
              <a:cs typeface="Arial"/>
              <a:sym typeface="Arial"/>
            </a:endParaRPr>
          </a:p>
        </p:txBody>
      </p:sp>
      <p:sp>
        <p:nvSpPr>
          <p:cNvPr id="327" name="Google Shape;327;p12"/>
          <p:cNvSpPr/>
          <p:nvPr/>
        </p:nvSpPr>
        <p:spPr>
          <a:xfrm>
            <a:off x="5019172" y="3670550"/>
            <a:ext cx="113100" cy="4800"/>
          </a:xfrm>
          <a:prstGeom prst="rect">
            <a:avLst/>
          </a:prstGeom>
          <a:solidFill>
            <a:srgbClr val="3F404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2"/>
          <p:cNvSpPr txBox="1"/>
          <p:nvPr/>
        </p:nvSpPr>
        <p:spPr>
          <a:xfrm>
            <a:off x="5198683" y="3558760"/>
            <a:ext cx="3712800" cy="215400"/>
          </a:xfrm>
          <a:prstGeom prst="rect">
            <a:avLst/>
          </a:prstGeom>
          <a:noFill/>
          <a:ln>
            <a:noFill/>
          </a:ln>
        </p:spPr>
        <p:txBody>
          <a:bodyPr spcFirstLastPara="1" wrap="square" lIns="0" tIns="0" rIns="0" bIns="0" anchor="t" anchorCtr="0">
            <a:spAutoFit/>
          </a:bodyPr>
          <a:lstStyle/>
          <a:p>
            <a:pPr marL="0" marR="0" lvl="0" indent="0" algn="l" rtl="0">
              <a:lnSpc>
                <a:spcPct val="139963"/>
              </a:lnSpc>
              <a:spcBef>
                <a:spcPts val="0"/>
              </a:spcBef>
              <a:spcAft>
                <a:spcPts val="0"/>
              </a:spcAft>
              <a:buClr>
                <a:srgbClr val="000000"/>
              </a:buClr>
              <a:buSzPts val="1400"/>
              <a:buFont typeface="Arial"/>
              <a:buNone/>
            </a:pPr>
            <a:r>
              <a:rPr lang="en" sz="1400" b="0" i="0" u="none" strike="noStrike" cap="none">
                <a:solidFill>
                  <a:srgbClr val="3F4042"/>
                </a:solidFill>
                <a:latin typeface="Arial"/>
                <a:ea typeface="Arial"/>
                <a:cs typeface="Arial"/>
                <a:sym typeface="Arial"/>
              </a:rPr>
              <a:t>No es </a:t>
            </a:r>
            <a:r>
              <a:rPr lang="en">
                <a:solidFill>
                  <a:srgbClr val="3F4042"/>
                </a:solidFill>
              </a:rPr>
              <a:t>necesario</a:t>
            </a:r>
            <a:r>
              <a:rPr lang="en" sz="1400" b="0" i="0" u="none" strike="noStrike" cap="none">
                <a:solidFill>
                  <a:srgbClr val="3F4042"/>
                </a:solidFill>
                <a:latin typeface="Arial"/>
                <a:ea typeface="Arial"/>
                <a:cs typeface="Arial"/>
                <a:sym typeface="Arial"/>
              </a:rPr>
              <a:t> registrarlo en su negocio</a:t>
            </a:r>
            <a:r>
              <a:rPr lang="en">
                <a:solidFill>
                  <a:srgbClr val="3F4042"/>
                </a:solidFill>
              </a:rPr>
              <a:t>?</a:t>
            </a:r>
            <a:endParaRPr sz="700" b="0" i="0" u="none" strike="noStrike" cap="none">
              <a:solidFill>
                <a:srgbClr val="000000"/>
              </a:solidFill>
              <a:latin typeface="Arial"/>
              <a:ea typeface="Arial"/>
              <a:cs typeface="Arial"/>
              <a:sym typeface="Arial"/>
            </a:endParaRPr>
          </a:p>
        </p:txBody>
      </p:sp>
      <p:sp>
        <p:nvSpPr>
          <p:cNvPr id="329" name="Google Shape;329;p12"/>
          <p:cNvSpPr/>
          <p:nvPr/>
        </p:nvSpPr>
        <p:spPr>
          <a:xfrm>
            <a:off x="5019172" y="4270405"/>
            <a:ext cx="113100" cy="4800"/>
          </a:xfrm>
          <a:prstGeom prst="rect">
            <a:avLst/>
          </a:prstGeom>
          <a:solidFill>
            <a:srgbClr val="3F404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2"/>
          <p:cNvSpPr txBox="1"/>
          <p:nvPr/>
        </p:nvSpPr>
        <p:spPr>
          <a:xfrm>
            <a:off x="5198652" y="4146100"/>
            <a:ext cx="3335400" cy="517200"/>
          </a:xfrm>
          <a:prstGeom prst="rect">
            <a:avLst/>
          </a:prstGeom>
          <a:noFill/>
          <a:ln>
            <a:noFill/>
          </a:ln>
        </p:spPr>
        <p:txBody>
          <a:bodyPr spcFirstLastPara="1" wrap="square" lIns="0" tIns="0" rIns="0" bIns="0" anchor="t" anchorCtr="0">
            <a:spAutoFit/>
          </a:bodyPr>
          <a:lstStyle/>
          <a:p>
            <a:pPr marL="0" marR="0" lvl="0" indent="0" algn="l" rtl="0">
              <a:lnSpc>
                <a:spcPct val="139963"/>
              </a:lnSpc>
              <a:spcBef>
                <a:spcPts val="0"/>
              </a:spcBef>
              <a:spcAft>
                <a:spcPts val="0"/>
              </a:spcAft>
              <a:buClr>
                <a:srgbClr val="000000"/>
              </a:buClr>
              <a:buSzPts val="1100"/>
              <a:buFont typeface="Arial"/>
              <a:buNone/>
            </a:pPr>
            <a:r>
              <a:rPr lang="en">
                <a:solidFill>
                  <a:srgbClr val="3F4042"/>
                </a:solidFill>
              </a:rPr>
              <a:t>También</a:t>
            </a:r>
            <a:r>
              <a:rPr lang="en" sz="1400" b="0" i="0" u="none" strike="noStrike" cap="none">
                <a:solidFill>
                  <a:srgbClr val="3F4042"/>
                </a:solidFill>
                <a:latin typeface="Arial"/>
                <a:ea typeface="Arial"/>
                <a:cs typeface="Arial"/>
                <a:sym typeface="Arial"/>
              </a:rPr>
              <a:t> se puede usar para otros activos para reducir su ingreso taxable</a:t>
            </a:r>
            <a:endParaRPr sz="1400" b="0" i="0" u="none" strike="noStrike" cap="none">
              <a:solidFill>
                <a:srgbClr val="3F4042"/>
              </a:solidFill>
              <a:latin typeface="Arial"/>
              <a:ea typeface="Arial"/>
              <a:cs typeface="Arial"/>
              <a:sym typeface="Arial"/>
            </a:endParaRPr>
          </a:p>
        </p:txBody>
      </p:sp>
      <p:pic>
        <p:nvPicPr>
          <p:cNvPr id="331" name="Google Shape;331;p12"/>
          <p:cNvPicPr preferRelativeResize="0"/>
          <p:nvPr/>
        </p:nvPicPr>
        <p:blipFill rotWithShape="1">
          <a:blip r:embed="rId4">
            <a:alphaModFix/>
          </a:blip>
          <a:srcRect/>
          <a:stretch/>
        </p:blipFill>
        <p:spPr>
          <a:xfrm>
            <a:off x="8586426" y="4709254"/>
            <a:ext cx="445302" cy="321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9"/>
          <p:cNvSpPr/>
          <p:nvPr/>
        </p:nvSpPr>
        <p:spPr>
          <a:xfrm>
            <a:off x="0" y="0"/>
            <a:ext cx="9144000" cy="948000"/>
          </a:xfrm>
          <a:prstGeom prst="rect">
            <a:avLst/>
          </a:prstGeom>
          <a:solidFill>
            <a:srgbClr val="EDEDED"/>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19"/>
          <p:cNvSpPr txBox="1"/>
          <p:nvPr/>
        </p:nvSpPr>
        <p:spPr>
          <a:xfrm>
            <a:off x="514350" y="115725"/>
            <a:ext cx="7102800" cy="538800"/>
          </a:xfrm>
          <a:prstGeom prst="rect">
            <a:avLst/>
          </a:prstGeom>
          <a:noFill/>
          <a:ln>
            <a:noFill/>
          </a:ln>
        </p:spPr>
        <p:txBody>
          <a:bodyPr spcFirstLastPara="1" wrap="square" lIns="0" tIns="0" rIns="0" bIns="0" anchor="t" anchorCtr="0">
            <a:spAutoFit/>
          </a:bodyPr>
          <a:lstStyle/>
          <a:p>
            <a:pPr marL="0" marR="0" lvl="0" indent="0" algn="l" rtl="0">
              <a:lnSpc>
                <a:spcPct val="129994"/>
              </a:lnSpc>
              <a:spcBef>
                <a:spcPts val="0"/>
              </a:spcBef>
              <a:spcAft>
                <a:spcPts val="0"/>
              </a:spcAft>
              <a:buClr>
                <a:srgbClr val="000000"/>
              </a:buClr>
              <a:buSzPts val="3500"/>
              <a:buFont typeface="Arial"/>
              <a:buNone/>
            </a:pPr>
            <a:r>
              <a:rPr lang="en" sz="3500" b="1" i="0" u="none" strike="noStrike" cap="none">
                <a:solidFill>
                  <a:srgbClr val="3E2570"/>
                </a:solidFill>
                <a:latin typeface="Ovo"/>
                <a:ea typeface="Ovo"/>
                <a:cs typeface="Ovo"/>
                <a:sym typeface="Ovo"/>
              </a:rPr>
              <a:t>Documentación</a:t>
            </a:r>
            <a:endParaRPr sz="100" b="0" i="0" u="none" strike="noStrike" cap="none">
              <a:solidFill>
                <a:srgbClr val="000000"/>
              </a:solidFill>
              <a:latin typeface="Arial"/>
              <a:ea typeface="Arial"/>
              <a:cs typeface="Arial"/>
              <a:sym typeface="Arial"/>
            </a:endParaRPr>
          </a:p>
        </p:txBody>
      </p:sp>
      <p:sp>
        <p:nvSpPr>
          <p:cNvPr id="338" name="Google Shape;338;p19"/>
          <p:cNvSpPr txBox="1"/>
          <p:nvPr/>
        </p:nvSpPr>
        <p:spPr>
          <a:xfrm>
            <a:off x="448898" y="1409850"/>
            <a:ext cx="6984000" cy="231000"/>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Facturas de gastos y ingresos deberían guardar por 7 años</a:t>
            </a:r>
            <a:endParaRPr sz="1500" b="0" i="0" u="none" strike="noStrike" cap="none">
              <a:solidFill>
                <a:srgbClr val="3F4042"/>
              </a:solidFill>
              <a:latin typeface="Arial"/>
              <a:ea typeface="Arial"/>
              <a:cs typeface="Arial"/>
              <a:sym typeface="Arial"/>
            </a:endParaRPr>
          </a:p>
        </p:txBody>
      </p:sp>
      <p:sp>
        <p:nvSpPr>
          <p:cNvPr id="339" name="Google Shape;339;p19"/>
          <p:cNvSpPr txBox="1"/>
          <p:nvPr/>
        </p:nvSpPr>
        <p:spPr>
          <a:xfrm>
            <a:off x="448888" y="1984757"/>
            <a:ext cx="3727200" cy="231000"/>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Información de impuestos 7 años</a:t>
            </a:r>
            <a:endParaRPr sz="1500" b="0" i="0" u="none" strike="noStrike" cap="none">
              <a:solidFill>
                <a:srgbClr val="3F4042"/>
              </a:solidFill>
              <a:latin typeface="Arial"/>
              <a:ea typeface="Arial"/>
              <a:cs typeface="Arial"/>
              <a:sym typeface="Arial"/>
            </a:endParaRPr>
          </a:p>
        </p:txBody>
      </p:sp>
      <p:sp>
        <p:nvSpPr>
          <p:cNvPr id="340" name="Google Shape;340;p19"/>
          <p:cNvSpPr txBox="1"/>
          <p:nvPr/>
        </p:nvSpPr>
        <p:spPr>
          <a:xfrm>
            <a:off x="448899" y="2594375"/>
            <a:ext cx="6388800" cy="231000"/>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Información estatal – Depende en cada estado (MKE 7 años)</a:t>
            </a:r>
            <a:endParaRPr sz="1500" b="0" i="0" u="none" strike="noStrike" cap="none">
              <a:solidFill>
                <a:srgbClr val="3F4042"/>
              </a:solidFill>
              <a:latin typeface="Arial"/>
              <a:ea typeface="Arial"/>
              <a:cs typeface="Arial"/>
              <a:sym typeface="Arial"/>
            </a:endParaRPr>
          </a:p>
        </p:txBody>
      </p:sp>
      <p:sp>
        <p:nvSpPr>
          <p:cNvPr id="341" name="Google Shape;341;p19"/>
          <p:cNvSpPr txBox="1"/>
          <p:nvPr/>
        </p:nvSpPr>
        <p:spPr>
          <a:xfrm>
            <a:off x="448899" y="3356375"/>
            <a:ext cx="7034400" cy="531000"/>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Pueder ser en formato electrónico – Si pero originales </a:t>
            </a:r>
            <a:r>
              <a:rPr lang="en" sz="1500">
                <a:solidFill>
                  <a:srgbClr val="3F4042"/>
                </a:solidFill>
              </a:rPr>
              <a:t>deberían</a:t>
            </a:r>
            <a:r>
              <a:rPr lang="en" sz="1500" b="0" i="0" u="none" strike="noStrike" cap="none">
                <a:solidFill>
                  <a:srgbClr val="3F4042"/>
                </a:solidFill>
                <a:latin typeface="Arial"/>
                <a:ea typeface="Arial"/>
                <a:cs typeface="Arial"/>
                <a:sym typeface="Arial"/>
              </a:rPr>
              <a:t> estar tambi</a:t>
            </a:r>
            <a:r>
              <a:rPr lang="en" sz="1500">
                <a:solidFill>
                  <a:srgbClr val="3F4042"/>
                </a:solidFill>
              </a:rPr>
              <a:t>é</a:t>
            </a:r>
            <a:r>
              <a:rPr lang="en" sz="1500" b="0" i="0" u="none" strike="noStrike" cap="none">
                <a:solidFill>
                  <a:srgbClr val="3F4042"/>
                </a:solidFill>
                <a:latin typeface="Arial"/>
                <a:ea typeface="Arial"/>
                <a:cs typeface="Arial"/>
                <a:sym typeface="Arial"/>
              </a:rPr>
              <a:t>n!!</a:t>
            </a:r>
            <a:endParaRPr sz="1500" b="0" i="0" u="none" strike="noStrike" cap="none">
              <a:solidFill>
                <a:srgbClr val="3F4042"/>
              </a:solidFill>
              <a:latin typeface="Arial"/>
              <a:ea typeface="Arial"/>
              <a:cs typeface="Arial"/>
              <a:sym typeface="Arial"/>
            </a:endParaRPr>
          </a:p>
        </p:txBody>
      </p:sp>
      <p:pic>
        <p:nvPicPr>
          <p:cNvPr id="342" name="Google Shape;342;p19"/>
          <p:cNvPicPr preferRelativeResize="0"/>
          <p:nvPr/>
        </p:nvPicPr>
        <p:blipFill rotWithShape="1">
          <a:blip r:embed="rId3">
            <a:alphaModFix/>
          </a:blip>
          <a:srcRect/>
          <a:stretch/>
        </p:blipFill>
        <p:spPr>
          <a:xfrm>
            <a:off x="8586426" y="4709254"/>
            <a:ext cx="445302" cy="321350"/>
          </a:xfrm>
          <a:prstGeom prst="rect">
            <a:avLst/>
          </a:prstGeom>
          <a:noFill/>
          <a:ln>
            <a:noFill/>
          </a:ln>
        </p:spPr>
      </p:pic>
      <p:pic>
        <p:nvPicPr>
          <p:cNvPr id="343" name="Google Shape;343;p19"/>
          <p:cNvPicPr preferRelativeResize="0"/>
          <p:nvPr/>
        </p:nvPicPr>
        <p:blipFill rotWithShape="1">
          <a:blip r:embed="rId4">
            <a:alphaModFix/>
          </a:blip>
          <a:srcRect r="7390"/>
          <a:stretch/>
        </p:blipFill>
        <p:spPr>
          <a:xfrm>
            <a:off x="6812300" y="1310850"/>
            <a:ext cx="1984800" cy="2143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2"/>
          <p:cNvSpPr/>
          <p:nvPr/>
        </p:nvSpPr>
        <p:spPr>
          <a:xfrm>
            <a:off x="0" y="0"/>
            <a:ext cx="9144000" cy="948000"/>
          </a:xfrm>
          <a:prstGeom prst="rect">
            <a:avLst/>
          </a:prstGeom>
          <a:solidFill>
            <a:srgbClr val="EDEDED"/>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22"/>
          <p:cNvSpPr txBox="1"/>
          <p:nvPr/>
        </p:nvSpPr>
        <p:spPr>
          <a:xfrm>
            <a:off x="514350" y="115725"/>
            <a:ext cx="7102800" cy="700192"/>
          </a:xfrm>
          <a:prstGeom prst="rect">
            <a:avLst/>
          </a:prstGeom>
          <a:noFill/>
          <a:ln>
            <a:noFill/>
          </a:ln>
        </p:spPr>
        <p:txBody>
          <a:bodyPr spcFirstLastPara="1" wrap="square" lIns="0" tIns="0" rIns="0" bIns="0" anchor="t" anchorCtr="0">
            <a:spAutoFit/>
          </a:bodyPr>
          <a:lstStyle/>
          <a:p>
            <a:pPr marL="0" marR="0" lvl="0" indent="0" algn="l" rtl="0">
              <a:lnSpc>
                <a:spcPct val="129994"/>
              </a:lnSpc>
              <a:spcBef>
                <a:spcPts val="0"/>
              </a:spcBef>
              <a:spcAft>
                <a:spcPts val="0"/>
              </a:spcAft>
              <a:buClr>
                <a:srgbClr val="000000"/>
              </a:buClr>
              <a:buSzPts val="3500"/>
              <a:buFont typeface="Arial"/>
              <a:buNone/>
            </a:pPr>
            <a:r>
              <a:rPr lang="en" sz="3500" b="1" i="0" u="none" strike="noStrike" cap="none">
                <a:solidFill>
                  <a:srgbClr val="3E2570"/>
                </a:solidFill>
                <a:latin typeface="Ovo"/>
                <a:ea typeface="Ovo"/>
                <a:cs typeface="Ovo"/>
                <a:sym typeface="Ovo"/>
              </a:rPr>
              <a:t>Prestamos de Negocios</a:t>
            </a:r>
            <a:endParaRPr sz="100" b="0" i="0" u="none" strike="noStrike" cap="none">
              <a:solidFill>
                <a:srgbClr val="000000"/>
              </a:solidFill>
              <a:latin typeface="Arial"/>
              <a:ea typeface="Arial"/>
              <a:cs typeface="Arial"/>
              <a:sym typeface="Arial"/>
            </a:endParaRPr>
          </a:p>
        </p:txBody>
      </p:sp>
      <p:sp>
        <p:nvSpPr>
          <p:cNvPr id="350" name="Google Shape;350;p22"/>
          <p:cNvSpPr txBox="1"/>
          <p:nvPr/>
        </p:nvSpPr>
        <p:spPr>
          <a:xfrm>
            <a:off x="448888" y="1298958"/>
            <a:ext cx="3727200" cy="531000"/>
          </a:xfrm>
          <a:prstGeom prst="rect">
            <a:avLst/>
          </a:prstGeom>
          <a:noFill/>
          <a:ln>
            <a:noFill/>
          </a:ln>
        </p:spPr>
        <p:txBody>
          <a:bodyPr spcFirstLastPara="1" wrap="square" lIns="0" tIns="0" rIns="0" bIns="0" anchor="t" anchorCtr="0">
            <a:spAutoFit/>
          </a:bodyPr>
          <a:lstStyle/>
          <a:p>
            <a:pPr marL="0" marR="0" lvl="0" indent="0" algn="l" rtl="0">
              <a:lnSpc>
                <a:spcPct val="130011"/>
              </a:lnSpc>
              <a:spcBef>
                <a:spcPts val="0"/>
              </a:spcBef>
              <a:spcAft>
                <a:spcPts val="0"/>
              </a:spcAft>
              <a:buClr>
                <a:srgbClr val="000000"/>
              </a:buClr>
              <a:buSzPts val="1100"/>
              <a:buFont typeface="Arial"/>
              <a:buNone/>
            </a:pPr>
            <a:r>
              <a:rPr lang="en" sz="1500" b="0" i="0" u="none" strike="noStrike" cap="none">
                <a:solidFill>
                  <a:srgbClr val="3F4042"/>
                </a:solidFill>
                <a:latin typeface="Arial"/>
                <a:ea typeface="Arial"/>
                <a:cs typeface="Arial"/>
                <a:sym typeface="Arial"/>
              </a:rPr>
              <a:t>Cuando un negocio tiene un préstamo de inversionistas o un banco:</a:t>
            </a:r>
            <a:endParaRPr sz="1500" b="0" i="0" u="none" strike="noStrike" cap="none">
              <a:solidFill>
                <a:srgbClr val="3F4042"/>
              </a:solidFill>
              <a:latin typeface="Arial"/>
              <a:ea typeface="Arial"/>
              <a:cs typeface="Arial"/>
              <a:sym typeface="Arial"/>
            </a:endParaRPr>
          </a:p>
        </p:txBody>
      </p:sp>
      <p:sp>
        <p:nvSpPr>
          <p:cNvPr id="351" name="Google Shape;351;p22"/>
          <p:cNvSpPr txBox="1"/>
          <p:nvPr/>
        </p:nvSpPr>
        <p:spPr>
          <a:xfrm>
            <a:off x="448887" y="2279135"/>
            <a:ext cx="4904100" cy="231000"/>
          </a:xfrm>
          <a:prstGeom prst="rect">
            <a:avLst/>
          </a:prstGeom>
          <a:noFill/>
          <a:ln>
            <a:noFill/>
          </a:ln>
        </p:spPr>
        <p:txBody>
          <a:bodyPr spcFirstLastPara="1" wrap="square" lIns="0" tIns="0" rIns="0" bIns="0" anchor="t" anchorCtr="0">
            <a:spAutoFit/>
          </a:bodyPr>
          <a:lstStyle/>
          <a:p>
            <a:pPr marL="0" marR="0" lvl="0" indent="0" algn="l" rtl="0">
              <a:lnSpc>
                <a:spcPct val="130011"/>
              </a:lnSpc>
              <a:spcBef>
                <a:spcPts val="0"/>
              </a:spcBef>
              <a:spcAft>
                <a:spcPts val="0"/>
              </a:spcAft>
              <a:buClr>
                <a:srgbClr val="000000"/>
              </a:buClr>
              <a:buSzPts val="1100"/>
              <a:buFont typeface="Arial"/>
              <a:buNone/>
            </a:pPr>
            <a:r>
              <a:rPr lang="en" sz="1500" b="0" i="0" u="none" strike="noStrike" cap="none">
                <a:solidFill>
                  <a:srgbClr val="3F4042"/>
                </a:solidFill>
                <a:latin typeface="Arial"/>
                <a:ea typeface="Arial"/>
                <a:cs typeface="Arial"/>
                <a:sym typeface="Arial"/>
              </a:rPr>
              <a:t>	- El depósito de un préstamo no es ingreso</a:t>
            </a:r>
            <a:endParaRPr sz="1500" b="0" i="0" u="none" strike="noStrike" cap="none">
              <a:solidFill>
                <a:srgbClr val="3F4042"/>
              </a:solidFill>
              <a:latin typeface="Arial"/>
              <a:ea typeface="Arial"/>
              <a:cs typeface="Arial"/>
              <a:sym typeface="Arial"/>
            </a:endParaRPr>
          </a:p>
        </p:txBody>
      </p:sp>
      <p:sp>
        <p:nvSpPr>
          <p:cNvPr id="352" name="Google Shape;352;p22"/>
          <p:cNvSpPr txBox="1"/>
          <p:nvPr/>
        </p:nvSpPr>
        <p:spPr>
          <a:xfrm>
            <a:off x="448888" y="3269344"/>
            <a:ext cx="4765500" cy="231000"/>
          </a:xfrm>
          <a:prstGeom prst="rect">
            <a:avLst/>
          </a:prstGeom>
          <a:noFill/>
          <a:ln>
            <a:noFill/>
          </a:ln>
        </p:spPr>
        <p:txBody>
          <a:bodyPr spcFirstLastPara="1" wrap="square" lIns="0" tIns="0" rIns="0" bIns="0" anchor="t" anchorCtr="0">
            <a:spAutoFit/>
          </a:bodyPr>
          <a:lstStyle/>
          <a:p>
            <a:pPr marL="0" marR="0" lvl="0" indent="0" algn="l" rtl="0">
              <a:lnSpc>
                <a:spcPct val="130011"/>
              </a:lnSpc>
              <a:spcBef>
                <a:spcPts val="0"/>
              </a:spcBef>
              <a:spcAft>
                <a:spcPts val="0"/>
              </a:spcAft>
              <a:buClr>
                <a:srgbClr val="000000"/>
              </a:buClr>
              <a:buSzPts val="1100"/>
              <a:buFont typeface="Arial"/>
              <a:buNone/>
            </a:pPr>
            <a:r>
              <a:rPr lang="en" sz="1500" b="0" i="0" u="none" strike="noStrike" cap="none">
                <a:solidFill>
                  <a:srgbClr val="3F4042"/>
                </a:solidFill>
                <a:latin typeface="Arial"/>
                <a:ea typeface="Arial"/>
                <a:cs typeface="Arial"/>
                <a:sym typeface="Arial"/>
              </a:rPr>
              <a:t>	- El reembolso del principal no es un gasto</a:t>
            </a:r>
            <a:endParaRPr sz="1500" b="0" i="0" u="none" strike="noStrike" cap="none">
              <a:solidFill>
                <a:srgbClr val="3F4042"/>
              </a:solidFill>
              <a:latin typeface="Arial"/>
              <a:ea typeface="Arial"/>
              <a:cs typeface="Arial"/>
              <a:sym typeface="Arial"/>
            </a:endParaRPr>
          </a:p>
        </p:txBody>
      </p:sp>
      <p:sp>
        <p:nvSpPr>
          <p:cNvPr id="353" name="Google Shape;353;p22"/>
          <p:cNvSpPr txBox="1"/>
          <p:nvPr/>
        </p:nvSpPr>
        <p:spPr>
          <a:xfrm>
            <a:off x="448903" y="4239509"/>
            <a:ext cx="4841700" cy="231000"/>
          </a:xfrm>
          <a:prstGeom prst="rect">
            <a:avLst/>
          </a:prstGeom>
          <a:noFill/>
          <a:ln>
            <a:noFill/>
          </a:ln>
        </p:spPr>
        <p:txBody>
          <a:bodyPr spcFirstLastPara="1" wrap="square" lIns="0" tIns="0" rIns="0" bIns="0" anchor="t" anchorCtr="0">
            <a:spAutoFit/>
          </a:bodyPr>
          <a:lstStyle/>
          <a:p>
            <a:pPr marL="0" marR="0" lvl="0" indent="0" algn="l" rtl="0">
              <a:lnSpc>
                <a:spcPct val="130011"/>
              </a:lnSpc>
              <a:spcBef>
                <a:spcPts val="0"/>
              </a:spcBef>
              <a:spcAft>
                <a:spcPts val="0"/>
              </a:spcAft>
              <a:buClr>
                <a:srgbClr val="000000"/>
              </a:buClr>
              <a:buSzPts val="1100"/>
              <a:buFont typeface="Arial"/>
              <a:buNone/>
            </a:pPr>
            <a:r>
              <a:rPr lang="en" sz="1500" b="0" i="0" u="none" strike="noStrike" cap="none">
                <a:solidFill>
                  <a:srgbClr val="3F4042"/>
                </a:solidFill>
                <a:latin typeface="Arial"/>
                <a:ea typeface="Arial"/>
                <a:cs typeface="Arial"/>
                <a:sym typeface="Arial"/>
              </a:rPr>
              <a:t>	- Solamente los intereses son gastos</a:t>
            </a:r>
            <a:endParaRPr sz="1500" b="0" i="0" u="none" strike="noStrike" cap="none">
              <a:solidFill>
                <a:srgbClr val="3F4042"/>
              </a:solidFill>
              <a:latin typeface="Arial"/>
              <a:ea typeface="Arial"/>
              <a:cs typeface="Arial"/>
              <a:sym typeface="Arial"/>
            </a:endParaRPr>
          </a:p>
        </p:txBody>
      </p:sp>
      <p:pic>
        <p:nvPicPr>
          <p:cNvPr id="354" name="Google Shape;354;p22"/>
          <p:cNvPicPr preferRelativeResize="0"/>
          <p:nvPr/>
        </p:nvPicPr>
        <p:blipFill rotWithShape="1">
          <a:blip r:embed="rId3">
            <a:alphaModFix/>
          </a:blip>
          <a:srcRect l="21563" r="30124"/>
          <a:stretch/>
        </p:blipFill>
        <p:spPr>
          <a:xfrm>
            <a:off x="6076825" y="50"/>
            <a:ext cx="3067176" cy="5143500"/>
          </a:xfrm>
          <a:prstGeom prst="rect">
            <a:avLst/>
          </a:prstGeom>
          <a:noFill/>
          <a:ln>
            <a:noFill/>
          </a:ln>
        </p:spPr>
      </p:pic>
      <p:pic>
        <p:nvPicPr>
          <p:cNvPr id="355" name="Google Shape;355;p22"/>
          <p:cNvPicPr preferRelativeResize="0"/>
          <p:nvPr/>
        </p:nvPicPr>
        <p:blipFill rotWithShape="1">
          <a:blip r:embed="rId4">
            <a:alphaModFix/>
          </a:blip>
          <a:srcRect/>
          <a:stretch/>
        </p:blipFill>
        <p:spPr>
          <a:xfrm>
            <a:off x="8586426" y="4709254"/>
            <a:ext cx="445302" cy="321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8"/>
          <p:cNvSpPr/>
          <p:nvPr/>
        </p:nvSpPr>
        <p:spPr>
          <a:xfrm>
            <a:off x="0" y="0"/>
            <a:ext cx="9144000" cy="948000"/>
          </a:xfrm>
          <a:prstGeom prst="rect">
            <a:avLst/>
          </a:prstGeom>
          <a:solidFill>
            <a:srgbClr val="EDEDED"/>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28"/>
          <p:cNvSpPr txBox="1"/>
          <p:nvPr/>
        </p:nvSpPr>
        <p:spPr>
          <a:xfrm>
            <a:off x="448910" y="1984750"/>
            <a:ext cx="6648900" cy="231000"/>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Los Regalos no son ingresos para los que lo reciben</a:t>
            </a:r>
            <a:endParaRPr sz="1500" b="0" i="0" u="none" strike="noStrike" cap="none">
              <a:solidFill>
                <a:srgbClr val="3F4042"/>
              </a:solidFill>
              <a:latin typeface="Arial"/>
              <a:ea typeface="Arial"/>
              <a:cs typeface="Arial"/>
              <a:sym typeface="Arial"/>
            </a:endParaRPr>
          </a:p>
        </p:txBody>
      </p:sp>
      <p:sp>
        <p:nvSpPr>
          <p:cNvPr id="362" name="Google Shape;362;p28"/>
          <p:cNvSpPr txBox="1"/>
          <p:nvPr/>
        </p:nvSpPr>
        <p:spPr>
          <a:xfrm>
            <a:off x="448890" y="2802047"/>
            <a:ext cx="3727200" cy="531000"/>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Tampoco son gastos para los que dan el regalo</a:t>
            </a:r>
            <a:endParaRPr sz="1500" b="0" i="0" u="none" strike="noStrike" cap="none">
              <a:solidFill>
                <a:srgbClr val="3F4042"/>
              </a:solidFill>
              <a:latin typeface="Arial"/>
              <a:ea typeface="Arial"/>
              <a:cs typeface="Arial"/>
              <a:sym typeface="Arial"/>
            </a:endParaRPr>
          </a:p>
        </p:txBody>
      </p:sp>
      <p:sp>
        <p:nvSpPr>
          <p:cNvPr id="363" name="Google Shape;363;p28"/>
          <p:cNvSpPr txBox="1"/>
          <p:nvPr/>
        </p:nvSpPr>
        <p:spPr>
          <a:xfrm>
            <a:off x="514350" y="115725"/>
            <a:ext cx="7102800" cy="700192"/>
          </a:xfrm>
          <a:prstGeom prst="rect">
            <a:avLst/>
          </a:prstGeom>
          <a:noFill/>
          <a:ln>
            <a:noFill/>
          </a:ln>
        </p:spPr>
        <p:txBody>
          <a:bodyPr spcFirstLastPara="1" wrap="square" lIns="0" tIns="0" rIns="0" bIns="0" anchor="t" anchorCtr="0">
            <a:spAutoFit/>
          </a:bodyPr>
          <a:lstStyle/>
          <a:p>
            <a:pPr marL="0" marR="0" lvl="0" indent="0" algn="l" rtl="0">
              <a:lnSpc>
                <a:spcPct val="129994"/>
              </a:lnSpc>
              <a:spcBef>
                <a:spcPts val="0"/>
              </a:spcBef>
              <a:spcAft>
                <a:spcPts val="0"/>
              </a:spcAft>
              <a:buClr>
                <a:srgbClr val="000000"/>
              </a:buClr>
              <a:buSzPts val="3500"/>
              <a:buFont typeface="Arial"/>
              <a:buNone/>
            </a:pPr>
            <a:r>
              <a:rPr lang="en" sz="3500" b="1" i="0" u="none" strike="noStrike" cap="none">
                <a:solidFill>
                  <a:srgbClr val="3E2570"/>
                </a:solidFill>
                <a:latin typeface="Ovo"/>
                <a:ea typeface="Ovo"/>
                <a:cs typeface="Ovo"/>
                <a:sym typeface="Ovo"/>
              </a:rPr>
              <a:t>Regalos</a:t>
            </a:r>
            <a:endParaRPr sz="100" b="0" i="0" u="none" strike="noStrike" cap="none">
              <a:solidFill>
                <a:srgbClr val="000000"/>
              </a:solidFill>
              <a:latin typeface="Arial"/>
              <a:ea typeface="Arial"/>
              <a:cs typeface="Arial"/>
              <a:sym typeface="Arial"/>
            </a:endParaRPr>
          </a:p>
        </p:txBody>
      </p:sp>
      <p:pic>
        <p:nvPicPr>
          <p:cNvPr id="364" name="Google Shape;364;p28"/>
          <p:cNvPicPr preferRelativeResize="0"/>
          <p:nvPr/>
        </p:nvPicPr>
        <p:blipFill rotWithShape="1">
          <a:blip r:embed="rId3">
            <a:alphaModFix/>
          </a:blip>
          <a:srcRect l="59031"/>
          <a:stretch/>
        </p:blipFill>
        <p:spPr>
          <a:xfrm>
            <a:off x="6076825" y="0"/>
            <a:ext cx="3067175" cy="5143499"/>
          </a:xfrm>
          <a:prstGeom prst="rect">
            <a:avLst/>
          </a:prstGeom>
          <a:noFill/>
          <a:ln>
            <a:noFill/>
          </a:ln>
        </p:spPr>
      </p:pic>
      <p:pic>
        <p:nvPicPr>
          <p:cNvPr id="365" name="Google Shape;365;p28"/>
          <p:cNvPicPr preferRelativeResize="0"/>
          <p:nvPr/>
        </p:nvPicPr>
        <p:blipFill rotWithShape="1">
          <a:blip r:embed="rId4">
            <a:alphaModFix/>
          </a:blip>
          <a:srcRect/>
          <a:stretch/>
        </p:blipFill>
        <p:spPr>
          <a:xfrm>
            <a:off x="8586426" y="4709254"/>
            <a:ext cx="445302" cy="3213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3"/>
          <p:cNvSpPr/>
          <p:nvPr/>
        </p:nvSpPr>
        <p:spPr>
          <a:xfrm>
            <a:off x="0" y="0"/>
            <a:ext cx="9144000" cy="948000"/>
          </a:xfrm>
          <a:prstGeom prst="rect">
            <a:avLst/>
          </a:prstGeom>
          <a:solidFill>
            <a:srgbClr val="EDEDED"/>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13"/>
          <p:cNvSpPr txBox="1"/>
          <p:nvPr/>
        </p:nvSpPr>
        <p:spPr>
          <a:xfrm>
            <a:off x="514349" y="115725"/>
            <a:ext cx="8376000" cy="735000"/>
          </a:xfrm>
          <a:prstGeom prst="rect">
            <a:avLst/>
          </a:prstGeom>
          <a:noFill/>
          <a:ln>
            <a:noFill/>
          </a:ln>
        </p:spPr>
        <p:txBody>
          <a:bodyPr spcFirstLastPara="1" wrap="square" lIns="0" tIns="0" rIns="0" bIns="0" anchor="t" anchorCtr="0">
            <a:spAutoFit/>
          </a:bodyPr>
          <a:lstStyle/>
          <a:p>
            <a:pPr marL="0" marR="0" lvl="0" indent="0" algn="l" rtl="0">
              <a:lnSpc>
                <a:spcPct val="129994"/>
              </a:lnSpc>
              <a:spcBef>
                <a:spcPts val="0"/>
              </a:spcBef>
              <a:spcAft>
                <a:spcPts val="0"/>
              </a:spcAft>
              <a:buClr>
                <a:srgbClr val="000000"/>
              </a:buClr>
              <a:buSzPts val="3500"/>
              <a:buFont typeface="Arial"/>
              <a:buNone/>
            </a:pPr>
            <a:r>
              <a:rPr lang="en" sz="3500" b="1" i="0" u="none" strike="noStrike" cap="none">
                <a:solidFill>
                  <a:srgbClr val="3E2570"/>
                </a:solidFill>
                <a:latin typeface="Ovo"/>
                <a:ea typeface="Ovo"/>
                <a:cs typeface="Ovo"/>
                <a:sym typeface="Ovo"/>
              </a:rPr>
              <a:t>Planes de </a:t>
            </a:r>
            <a:r>
              <a:rPr lang="en" sz="3500" b="1">
                <a:solidFill>
                  <a:srgbClr val="3E2570"/>
                </a:solidFill>
                <a:latin typeface="Ovo"/>
                <a:ea typeface="Ovo"/>
                <a:cs typeface="Ovo"/>
                <a:sym typeface="Ovo"/>
              </a:rPr>
              <a:t>Jubilación</a:t>
            </a:r>
            <a:r>
              <a:rPr lang="en" sz="3500" b="1" i="0" u="none" strike="noStrike" cap="none">
                <a:solidFill>
                  <a:srgbClr val="3E2570"/>
                </a:solidFill>
                <a:latin typeface="Ovo"/>
                <a:ea typeface="Ovo"/>
                <a:cs typeface="Ovo"/>
                <a:sym typeface="Ovo"/>
              </a:rPr>
              <a:t> 401K para su negocio</a:t>
            </a:r>
            <a:endParaRPr/>
          </a:p>
          <a:p>
            <a:pPr marL="0" marR="0" lvl="0" indent="0" algn="l" rtl="0">
              <a:lnSpc>
                <a:spcPct val="129994"/>
              </a:lnSpc>
              <a:spcBef>
                <a:spcPts val="0"/>
              </a:spcBef>
              <a:spcAft>
                <a:spcPts val="0"/>
              </a:spcAft>
              <a:buClr>
                <a:srgbClr val="000000"/>
              </a:buClr>
              <a:buSzPts val="3500"/>
              <a:buFont typeface="Arial"/>
              <a:buNone/>
            </a:pPr>
            <a:endParaRPr sz="100" b="0" i="0" u="none" strike="noStrike" cap="none">
              <a:solidFill>
                <a:srgbClr val="000000"/>
              </a:solidFill>
              <a:latin typeface="Arial"/>
              <a:ea typeface="Arial"/>
              <a:cs typeface="Arial"/>
              <a:sym typeface="Arial"/>
            </a:endParaRPr>
          </a:p>
        </p:txBody>
      </p:sp>
      <p:pic>
        <p:nvPicPr>
          <p:cNvPr id="372" name="Google Shape;372;p13"/>
          <p:cNvPicPr preferRelativeResize="0"/>
          <p:nvPr/>
        </p:nvPicPr>
        <p:blipFill rotWithShape="1">
          <a:blip r:embed="rId3">
            <a:alphaModFix/>
          </a:blip>
          <a:srcRect/>
          <a:stretch/>
        </p:blipFill>
        <p:spPr>
          <a:xfrm>
            <a:off x="8586426" y="4709254"/>
            <a:ext cx="445302" cy="321350"/>
          </a:xfrm>
          <a:prstGeom prst="rect">
            <a:avLst/>
          </a:prstGeom>
          <a:noFill/>
          <a:ln>
            <a:noFill/>
          </a:ln>
        </p:spPr>
      </p:pic>
      <p:sp>
        <p:nvSpPr>
          <p:cNvPr id="373" name="Google Shape;373;p13"/>
          <p:cNvSpPr/>
          <p:nvPr/>
        </p:nvSpPr>
        <p:spPr>
          <a:xfrm>
            <a:off x="838200" y="1908051"/>
            <a:ext cx="7597200" cy="498300"/>
          </a:xfrm>
          <a:prstGeom prst="rect">
            <a:avLst/>
          </a:prstGeom>
          <a:solidFill>
            <a:srgbClr val="F8F9FA"/>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202124"/>
              </a:buClr>
              <a:buSzPts val="1100"/>
              <a:buFont typeface="Arial"/>
              <a:buNone/>
            </a:pPr>
            <a:r>
              <a:rPr lang="en" sz="1100" b="0" i="0" u="none" strike="noStrike" cap="none">
                <a:solidFill>
                  <a:srgbClr val="202124"/>
                </a:solidFill>
                <a:latin typeface="Arial"/>
                <a:ea typeface="Arial"/>
                <a:cs typeface="Arial"/>
                <a:sym typeface="Arial"/>
              </a:rPr>
              <a:t>Para años contributivos que comiencen después del 31 de diciembre de 2019, el crédito es igual al 50% </a:t>
            </a:r>
            <a:endParaRPr/>
          </a:p>
          <a:p>
            <a:pPr marL="0" marR="0" lvl="0" indent="0" algn="l" rtl="0">
              <a:lnSpc>
                <a:spcPct val="100000"/>
              </a:lnSpc>
              <a:spcBef>
                <a:spcPts val="0"/>
              </a:spcBef>
              <a:spcAft>
                <a:spcPts val="0"/>
              </a:spcAft>
              <a:buClr>
                <a:srgbClr val="202124"/>
              </a:buClr>
              <a:buSzPts val="1100"/>
              <a:buFont typeface="Arial"/>
              <a:buNone/>
            </a:pPr>
            <a:r>
              <a:rPr lang="en" sz="1100" b="0" i="0" u="none" strike="noStrike" cap="none">
                <a:solidFill>
                  <a:srgbClr val="202124"/>
                </a:solidFill>
                <a:latin typeface="Arial"/>
                <a:ea typeface="Arial"/>
                <a:cs typeface="Arial"/>
                <a:sym typeface="Arial"/>
              </a:rPr>
              <a:t>de los gastos elegibles. El crédito mínimo es de $500 y el máximo es de $250 multiplicado por la cantidad de empleados elegibles sin compensación alta (NHCE), con un crédito máximo de $5,000.</a:t>
            </a:r>
            <a:r>
              <a:rPr lang="en" sz="1100" b="0" i="0" u="none" strike="noStrike" cap="none">
                <a:solidFill>
                  <a:schemeClr val="dk1"/>
                </a:solidFill>
                <a:latin typeface="Arial"/>
                <a:ea typeface="Arial"/>
                <a:cs typeface="Arial"/>
                <a:sym typeface="Arial"/>
              </a:rPr>
              <a:t> Maximo tres a</a:t>
            </a:r>
            <a:r>
              <a:rPr lang="en" sz="1100">
                <a:solidFill>
                  <a:schemeClr val="dk1"/>
                </a:solidFill>
              </a:rPr>
              <a:t>ñ</a:t>
            </a:r>
            <a:r>
              <a:rPr lang="en" sz="1100" b="0" i="0" u="none" strike="noStrike" cap="none">
                <a:solidFill>
                  <a:schemeClr val="dk1"/>
                </a:solidFill>
                <a:latin typeface="Arial"/>
                <a:ea typeface="Arial"/>
                <a:cs typeface="Arial"/>
                <a:sym typeface="Arial"/>
              </a:rPr>
              <a:t>os 15K</a:t>
            </a:r>
            <a:r>
              <a:rPr lang="en" sz="1100">
                <a:solidFill>
                  <a:schemeClr val="dk1"/>
                </a:solidFill>
              </a:rPr>
              <a:t>.</a:t>
            </a:r>
            <a:endParaRPr sz="1100" b="0" i="0" u="none" strike="noStrike" cap="none">
              <a:solidFill>
                <a:schemeClr val="dk1"/>
              </a:solidFill>
              <a:latin typeface="Arial"/>
              <a:ea typeface="Arial"/>
              <a:cs typeface="Arial"/>
              <a:sym typeface="Arial"/>
            </a:endParaRPr>
          </a:p>
        </p:txBody>
      </p:sp>
      <p:sp>
        <p:nvSpPr>
          <p:cNvPr id="374" name="Google Shape;374;p13"/>
          <p:cNvSpPr/>
          <p:nvPr/>
        </p:nvSpPr>
        <p:spPr>
          <a:xfrm>
            <a:off x="838200" y="2635881"/>
            <a:ext cx="7558800" cy="328800"/>
          </a:xfrm>
          <a:prstGeom prst="rect">
            <a:avLst/>
          </a:prstGeom>
          <a:solidFill>
            <a:srgbClr val="F8F9FA"/>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202124"/>
              </a:buClr>
              <a:buSzPts val="1100"/>
              <a:buFont typeface="Arial"/>
              <a:buNone/>
            </a:pPr>
            <a:r>
              <a:rPr lang="en" sz="1100" b="0" i="0" u="none" strike="noStrike" cap="none">
                <a:solidFill>
                  <a:srgbClr val="202124"/>
                </a:solidFill>
                <a:latin typeface="Arial"/>
                <a:ea typeface="Arial"/>
                <a:cs typeface="Arial"/>
                <a:sym typeface="Arial"/>
              </a:rPr>
              <a:t>El límite total de contribución individual 401(k) es de hasta $58,000 en 2021 y $61,000 en 2022. Hay una contribución de recuperación de $6,500 adicionales para las personas mayores de 50 años.</a:t>
            </a:r>
            <a:r>
              <a:rPr lang="en" sz="1100" b="0" i="0" u="none" strike="noStrike" cap="none">
                <a:solidFill>
                  <a:schemeClr val="dk1"/>
                </a:solidFill>
                <a:latin typeface="Arial"/>
                <a:ea typeface="Arial"/>
                <a:cs typeface="Arial"/>
                <a:sym typeface="Arial"/>
              </a:rPr>
              <a:t> Es 100% deducible</a:t>
            </a:r>
            <a:endParaRPr/>
          </a:p>
        </p:txBody>
      </p:sp>
      <p:sp>
        <p:nvSpPr>
          <p:cNvPr id="375" name="Google Shape;375;p13"/>
          <p:cNvSpPr txBox="1"/>
          <p:nvPr/>
        </p:nvSpPr>
        <p:spPr>
          <a:xfrm>
            <a:off x="719213" y="1283366"/>
            <a:ext cx="6984000" cy="231000"/>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a:solidFill>
                  <a:srgbClr val="3F4042"/>
                </a:solidFill>
              </a:rPr>
              <a:t>Créditos</a:t>
            </a:r>
            <a:r>
              <a:rPr lang="en" sz="1500" b="0" i="0" u="none" strike="noStrike" cap="none">
                <a:solidFill>
                  <a:srgbClr val="3F4042"/>
                </a:solidFill>
                <a:latin typeface="Arial"/>
                <a:ea typeface="Arial"/>
                <a:cs typeface="Arial"/>
                <a:sym typeface="Arial"/>
              </a:rPr>
              <a:t> para los costos administrativo de</a:t>
            </a:r>
            <a:r>
              <a:rPr lang="en" sz="1500">
                <a:solidFill>
                  <a:srgbClr val="3F4042"/>
                </a:solidFill>
              </a:rPr>
              <a:t>l</a:t>
            </a:r>
            <a:r>
              <a:rPr lang="en" sz="1500" b="0" i="0" u="none" strike="noStrike" cap="none">
                <a:solidFill>
                  <a:srgbClr val="3F4042"/>
                </a:solidFill>
                <a:latin typeface="Arial"/>
                <a:ea typeface="Arial"/>
                <a:cs typeface="Arial"/>
                <a:sym typeface="Arial"/>
              </a:rPr>
              <a:t> plan:  </a:t>
            </a:r>
            <a:endParaRPr sz="1500" b="0" i="0" u="none" strike="noStrike" cap="none">
              <a:solidFill>
                <a:srgbClr val="3F4042"/>
              </a:solidFill>
              <a:latin typeface="Arial"/>
              <a:ea typeface="Arial"/>
              <a:cs typeface="Arial"/>
              <a:sym typeface="Arial"/>
            </a:endParaRPr>
          </a:p>
        </p:txBody>
      </p:sp>
      <p:pic>
        <p:nvPicPr>
          <p:cNvPr id="376" name="Google Shape;376;p13"/>
          <p:cNvPicPr preferRelativeResize="0"/>
          <p:nvPr/>
        </p:nvPicPr>
        <p:blipFill>
          <a:blip r:embed="rId4">
            <a:alphaModFix/>
          </a:blip>
          <a:stretch>
            <a:fillRect/>
          </a:stretch>
        </p:blipFill>
        <p:spPr>
          <a:xfrm>
            <a:off x="865089" y="3298765"/>
            <a:ext cx="7765850" cy="818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0"/>
        <p:cNvGrpSpPr/>
        <p:nvPr/>
      </p:nvGrpSpPr>
      <p:grpSpPr>
        <a:xfrm>
          <a:off x="0" y="0"/>
          <a:ext cx="0" cy="0"/>
          <a:chOff x="0" y="0"/>
          <a:chExt cx="0" cy="0"/>
        </a:xfrm>
      </p:grpSpPr>
      <p:sp>
        <p:nvSpPr>
          <p:cNvPr id="381" name="Google Shape;381;g12cb99eec61_0_3"/>
          <p:cNvSpPr/>
          <p:nvPr/>
        </p:nvSpPr>
        <p:spPr>
          <a:xfrm>
            <a:off x="10714"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382" name="Google Shape;382;g12cb99eec61_0_3"/>
          <p:cNvGrpSpPr/>
          <p:nvPr/>
        </p:nvGrpSpPr>
        <p:grpSpPr>
          <a:xfrm>
            <a:off x="0" y="-40"/>
            <a:ext cx="9148878" cy="1182375"/>
            <a:chOff x="0" y="-54"/>
            <a:chExt cx="12192002" cy="1576500"/>
          </a:xfrm>
        </p:grpSpPr>
        <p:sp>
          <p:nvSpPr>
            <p:cNvPr id="383" name="Google Shape;383;g12cb99eec61_0_3"/>
            <p:cNvSpPr/>
            <p:nvPr/>
          </p:nvSpPr>
          <p:spPr>
            <a:xfrm rot="10800000" flipH="1">
              <a:off x="2" y="55"/>
              <a:ext cx="12192000" cy="1575900"/>
            </a:xfrm>
            <a:prstGeom prst="rect">
              <a:avLst/>
            </a:prstGeom>
            <a:gradFill>
              <a:gsLst>
                <a:gs pos="0">
                  <a:srgbClr val="000000">
                    <a:alpha val="95686"/>
                  </a:srgbClr>
                </a:gs>
                <a:gs pos="100000">
                  <a:srgbClr val="2F5496"/>
                </a:gs>
              </a:gsLst>
              <a:lin ang="8400134"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84" name="Google Shape;384;g12cb99eec61_0_3"/>
            <p:cNvSpPr/>
            <p:nvPr/>
          </p:nvSpPr>
          <p:spPr>
            <a:xfrm rot="-5400000">
              <a:off x="5307750" y="-5307804"/>
              <a:ext cx="1576500" cy="12192000"/>
            </a:xfrm>
            <a:prstGeom prst="rect">
              <a:avLst/>
            </a:prstGeom>
            <a:gradFill>
              <a:gsLst>
                <a:gs pos="0">
                  <a:srgbClr val="4472C4">
                    <a:alpha val="0"/>
                  </a:srgbClr>
                </a:gs>
                <a:gs pos="45000">
                  <a:srgbClr val="4472C4">
                    <a:alpha val="0"/>
                  </a:srgbClr>
                </a:gs>
                <a:gs pos="99000">
                  <a:srgbClr val="000000">
                    <a:alpha val="73725"/>
                  </a:srgbClr>
                </a:gs>
                <a:gs pos="100000">
                  <a:srgbClr val="000000">
                    <a:alpha val="73725"/>
                  </a:srgbClr>
                </a:gs>
              </a:gsLst>
              <a:lin ang="113999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85" name="Google Shape;385;g12cb99eec61_0_3"/>
            <p:cNvSpPr/>
            <p:nvPr/>
          </p:nvSpPr>
          <p:spPr>
            <a:xfrm>
              <a:off x="3825434" y="0"/>
              <a:ext cx="4303500" cy="1575600"/>
            </a:xfrm>
            <a:prstGeom prst="rect">
              <a:avLst/>
            </a:prstGeom>
            <a:gradFill>
              <a:gsLst>
                <a:gs pos="0">
                  <a:srgbClr val="4472C4">
                    <a:alpha val="16862"/>
                  </a:srgbClr>
                </a:gs>
                <a:gs pos="74000">
                  <a:srgbClr val="1F3864">
                    <a:alpha val="0"/>
                  </a:srgbClr>
                </a:gs>
                <a:gs pos="100000">
                  <a:srgbClr val="1F3864">
                    <a:alpha val="0"/>
                  </a:srgbClr>
                </a:gs>
              </a:gsLst>
              <a:lin ang="14400033"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
        <p:nvSpPr>
          <p:cNvPr id="386" name="Google Shape;386;g12cb99eec61_0_3"/>
          <p:cNvSpPr txBox="1">
            <a:spLocks noGrp="1"/>
          </p:cNvSpPr>
          <p:nvPr>
            <p:ph type="title"/>
          </p:nvPr>
        </p:nvSpPr>
        <p:spPr>
          <a:xfrm>
            <a:off x="1028699" y="239485"/>
            <a:ext cx="7107900" cy="7728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 sz="2100" b="0" i="0">
                <a:solidFill>
                  <a:schemeClr val="lt1"/>
                </a:solidFill>
                <a:latin typeface="Arial"/>
                <a:ea typeface="Arial"/>
                <a:cs typeface="Arial"/>
                <a:sym typeface="Arial"/>
              </a:rPr>
              <a:t>Cómo Organizar sus Ingresos y Gastos de Su Negocio Encuesta 05/19/22 </a:t>
            </a:r>
            <a:r>
              <a:rPr lang="en" sz="2100">
                <a:solidFill>
                  <a:schemeClr val="lt1"/>
                </a:solidFill>
                <a:latin typeface="Arial"/>
                <a:ea typeface="Arial"/>
                <a:cs typeface="Arial"/>
                <a:sym typeface="Arial"/>
              </a:rPr>
              <a:t>- CHASE</a:t>
            </a:r>
            <a:br>
              <a:rPr lang="en" sz="1200" b="0" i="0">
                <a:solidFill>
                  <a:srgbClr val="000000"/>
                </a:solidFill>
                <a:latin typeface="Arial"/>
                <a:ea typeface="Arial"/>
                <a:cs typeface="Arial"/>
                <a:sym typeface="Arial"/>
              </a:rPr>
            </a:br>
            <a:endParaRPr sz="3000">
              <a:solidFill>
                <a:srgbClr val="FFFFFF"/>
              </a:solidFill>
            </a:endParaRPr>
          </a:p>
        </p:txBody>
      </p:sp>
      <p:pic>
        <p:nvPicPr>
          <p:cNvPr id="387" name="Google Shape;387;g12cb99eec61_0_3"/>
          <p:cNvPicPr preferRelativeResize="0"/>
          <p:nvPr/>
        </p:nvPicPr>
        <p:blipFill rotWithShape="1">
          <a:blip r:embed="rId3">
            <a:alphaModFix/>
          </a:blip>
          <a:srcRect/>
          <a:stretch/>
        </p:blipFill>
        <p:spPr>
          <a:xfrm>
            <a:off x="1010496" y="1522941"/>
            <a:ext cx="2975072" cy="1963024"/>
          </a:xfrm>
          <a:prstGeom prst="rect">
            <a:avLst/>
          </a:prstGeom>
          <a:noFill/>
          <a:ln>
            <a:noFill/>
          </a:ln>
        </p:spPr>
      </p:pic>
      <p:sp>
        <p:nvSpPr>
          <p:cNvPr id="388" name="Google Shape;388;g12cb99eec61_0_3"/>
          <p:cNvSpPr txBox="1">
            <a:spLocks noGrp="1"/>
          </p:cNvSpPr>
          <p:nvPr>
            <p:ph type="body" idx="1"/>
          </p:nvPr>
        </p:nvSpPr>
        <p:spPr>
          <a:xfrm>
            <a:off x="1028699" y="3802760"/>
            <a:ext cx="7122300" cy="10392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1500"/>
              <a:buNone/>
            </a:pPr>
            <a:r>
              <a:rPr lang="en" sz="1500"/>
              <a:t>Por favor comuniquese conmigo:</a:t>
            </a:r>
            <a:endParaRPr/>
          </a:p>
          <a:p>
            <a:pPr marL="0" lvl="0" indent="0" algn="l" rtl="0">
              <a:lnSpc>
                <a:spcPct val="90000"/>
              </a:lnSpc>
              <a:spcBef>
                <a:spcPts val="800"/>
              </a:spcBef>
              <a:spcAft>
                <a:spcPts val="0"/>
              </a:spcAft>
              <a:buClr>
                <a:schemeClr val="dk1"/>
              </a:buClr>
              <a:buSzPts val="1500"/>
              <a:buNone/>
            </a:pPr>
            <a:r>
              <a:rPr lang="en" sz="1500" u="sng">
                <a:solidFill>
                  <a:schemeClr val="hlink"/>
                </a:solidFill>
                <a:hlinkClick r:id="rId4"/>
              </a:rPr>
              <a:t>Yesenia.x.quinones@jpmchase.com</a:t>
            </a:r>
            <a:r>
              <a:rPr lang="en" sz="1500"/>
              <a:t> </a:t>
            </a:r>
            <a:endParaRPr/>
          </a:p>
          <a:p>
            <a:pPr marL="0" lvl="0" indent="0" algn="l" rtl="0">
              <a:lnSpc>
                <a:spcPct val="90000"/>
              </a:lnSpc>
              <a:spcBef>
                <a:spcPts val="800"/>
              </a:spcBef>
              <a:spcAft>
                <a:spcPts val="0"/>
              </a:spcAft>
              <a:buClr>
                <a:schemeClr val="accent1"/>
              </a:buClr>
              <a:buSzPts val="1500"/>
              <a:buNone/>
            </a:pPr>
            <a:r>
              <a:rPr lang="en" sz="1500" u="sng">
                <a:solidFill>
                  <a:schemeClr val="accent1"/>
                </a:solidFill>
              </a:rPr>
              <a:t>vanessa.blanco@chase.com</a:t>
            </a:r>
            <a:endParaRPr/>
          </a:p>
        </p:txBody>
      </p:sp>
      <p:pic>
        <p:nvPicPr>
          <p:cNvPr id="389" name="Google Shape;389;g12cb99eec61_0_3"/>
          <p:cNvPicPr preferRelativeResize="0"/>
          <p:nvPr/>
        </p:nvPicPr>
        <p:blipFill rotWithShape="1">
          <a:blip r:embed="rId5">
            <a:alphaModFix/>
          </a:blip>
          <a:srcRect/>
          <a:stretch/>
        </p:blipFill>
        <p:spPr>
          <a:xfrm>
            <a:off x="5544503" y="3618812"/>
            <a:ext cx="2093119" cy="1250156"/>
          </a:xfrm>
          <a:prstGeom prst="rect">
            <a:avLst/>
          </a:prstGeom>
          <a:noFill/>
          <a:ln>
            <a:noFill/>
          </a:ln>
        </p:spPr>
      </p:pic>
      <p:pic>
        <p:nvPicPr>
          <p:cNvPr id="390" name="Google Shape;390;g12cb99eec61_0_3"/>
          <p:cNvPicPr preferRelativeResize="0"/>
          <p:nvPr/>
        </p:nvPicPr>
        <p:blipFill rotWithShape="1">
          <a:blip r:embed="rId6">
            <a:alphaModFix/>
          </a:blip>
          <a:srcRect/>
          <a:stretch/>
        </p:blipFill>
        <p:spPr>
          <a:xfrm>
            <a:off x="5490361" y="1443232"/>
            <a:ext cx="1978819" cy="210740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f3f35d94fe_0_14"/>
          <p:cNvSpPr txBox="1"/>
          <p:nvPr/>
        </p:nvSpPr>
        <p:spPr>
          <a:xfrm>
            <a:off x="790326" y="1264850"/>
            <a:ext cx="7796100" cy="531000"/>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Sus ingreso deberían estar clasificado por clase, por fecha, y por cliente todos los meses ligado a sus cuentas de banco y tarjetas de crédito.</a:t>
            </a:r>
            <a:endParaRPr sz="1500" b="0" i="0" u="none" strike="noStrike" cap="none">
              <a:solidFill>
                <a:srgbClr val="3F4042"/>
              </a:solidFill>
              <a:latin typeface="Arial"/>
              <a:ea typeface="Arial"/>
              <a:cs typeface="Arial"/>
              <a:sym typeface="Arial"/>
            </a:endParaRPr>
          </a:p>
        </p:txBody>
      </p:sp>
      <p:sp>
        <p:nvSpPr>
          <p:cNvPr id="396" name="Google Shape;396;gf3f35d94fe_0_14"/>
          <p:cNvSpPr txBox="1"/>
          <p:nvPr/>
        </p:nvSpPr>
        <p:spPr>
          <a:xfrm>
            <a:off x="799625" y="2150975"/>
            <a:ext cx="7585800" cy="531000"/>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Sepa lo que es ingresos y lo que no es ingresos, como préstamos y depósitos de dueños.</a:t>
            </a:r>
            <a:endParaRPr sz="1500" b="0" i="0" u="none" strike="noStrike" cap="none">
              <a:solidFill>
                <a:srgbClr val="000000"/>
              </a:solidFill>
              <a:latin typeface="Arial"/>
              <a:ea typeface="Arial"/>
              <a:cs typeface="Arial"/>
              <a:sym typeface="Arial"/>
            </a:endParaRPr>
          </a:p>
        </p:txBody>
      </p:sp>
      <p:sp>
        <p:nvSpPr>
          <p:cNvPr id="397" name="Google Shape;397;gf3f35d94fe_0_14"/>
          <p:cNvSpPr txBox="1"/>
          <p:nvPr/>
        </p:nvSpPr>
        <p:spPr>
          <a:xfrm>
            <a:off x="771725" y="4081425"/>
            <a:ext cx="7434000" cy="531300"/>
          </a:xfrm>
          <a:prstGeom prst="rect">
            <a:avLst/>
          </a:prstGeom>
          <a:noFill/>
          <a:ln>
            <a:noFill/>
          </a:ln>
        </p:spPr>
        <p:txBody>
          <a:bodyPr spcFirstLastPara="1" wrap="square" lIns="0" tIns="0" rIns="0" bIns="0" anchor="t" anchorCtr="0">
            <a:spAutoFit/>
          </a:bodyPr>
          <a:lstStyle/>
          <a:p>
            <a:pPr marL="457200" marR="0" lvl="0" indent="-323850" algn="l" rtl="0">
              <a:lnSpc>
                <a:spcPct val="130050"/>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Facturas, contratos, y documentos de negocios se tienen que mantener por 7 años </a:t>
            </a:r>
            <a:r>
              <a:rPr lang="en" sz="1500">
                <a:solidFill>
                  <a:srgbClr val="3F4042"/>
                </a:solidFill>
              </a:rPr>
              <a:t>físico</a:t>
            </a:r>
            <a:r>
              <a:rPr lang="en" sz="1500" b="0" i="0" u="none" strike="noStrike" cap="none">
                <a:solidFill>
                  <a:srgbClr val="3F4042"/>
                </a:solidFill>
                <a:latin typeface="Arial"/>
                <a:ea typeface="Arial"/>
                <a:cs typeface="Arial"/>
                <a:sym typeface="Arial"/>
              </a:rPr>
              <a:t> y escaneado.</a:t>
            </a:r>
            <a:endParaRPr sz="1500" b="0" i="0" u="none" strike="noStrike" cap="none">
              <a:solidFill>
                <a:srgbClr val="000000"/>
              </a:solidFill>
              <a:latin typeface="Arial"/>
              <a:ea typeface="Arial"/>
              <a:cs typeface="Arial"/>
              <a:sym typeface="Arial"/>
            </a:endParaRPr>
          </a:p>
        </p:txBody>
      </p:sp>
      <p:sp>
        <p:nvSpPr>
          <p:cNvPr id="398" name="Google Shape;398;gf3f35d94fe_0_14"/>
          <p:cNvSpPr txBox="1"/>
          <p:nvPr/>
        </p:nvSpPr>
        <p:spPr>
          <a:xfrm>
            <a:off x="799625" y="2870150"/>
            <a:ext cx="7623000" cy="831300"/>
          </a:xfrm>
          <a:prstGeom prst="rect">
            <a:avLst/>
          </a:prstGeom>
          <a:noFill/>
          <a:ln>
            <a:noFill/>
          </a:ln>
        </p:spPr>
        <p:txBody>
          <a:bodyPr spcFirstLastPara="1" wrap="square" lIns="0" tIns="0" rIns="0" bIns="0" anchor="t" anchorCtr="0">
            <a:spAutoFit/>
          </a:bodyPr>
          <a:lstStyle/>
          <a:p>
            <a:pPr marL="457200" marR="0" lvl="0" indent="-323850" algn="l" rtl="0">
              <a:lnSpc>
                <a:spcPct val="130050"/>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Sus gastos deberían estar clasificados por clase, por fecha, y por vendedor todos los mes</a:t>
            </a:r>
            <a:r>
              <a:rPr lang="en" sz="1500">
                <a:solidFill>
                  <a:srgbClr val="3F4042"/>
                </a:solidFill>
              </a:rPr>
              <a:t>e</a:t>
            </a:r>
            <a:r>
              <a:rPr lang="en" sz="1500" b="0" i="0" u="none" strike="noStrike" cap="none">
                <a:solidFill>
                  <a:srgbClr val="3F4042"/>
                </a:solidFill>
                <a:latin typeface="Arial"/>
                <a:ea typeface="Arial"/>
                <a:cs typeface="Arial"/>
                <a:sym typeface="Arial"/>
              </a:rPr>
              <a:t>s ligado a sus cuentas de banco y tarjetas de crédito.  No deberían mezclar cuentas personales con cuentas de negocio.</a:t>
            </a:r>
            <a:endParaRPr sz="1500" b="0" i="0" u="none" strike="noStrike" cap="none">
              <a:solidFill>
                <a:srgbClr val="000000"/>
              </a:solidFill>
              <a:latin typeface="Arial"/>
              <a:ea typeface="Arial"/>
              <a:cs typeface="Arial"/>
              <a:sym typeface="Arial"/>
            </a:endParaRPr>
          </a:p>
        </p:txBody>
      </p:sp>
      <p:sp>
        <p:nvSpPr>
          <p:cNvPr id="399" name="Google Shape;399;gf3f35d94fe_0_14"/>
          <p:cNvSpPr/>
          <p:nvPr/>
        </p:nvSpPr>
        <p:spPr>
          <a:xfrm>
            <a:off x="0" y="0"/>
            <a:ext cx="9144000" cy="948000"/>
          </a:xfrm>
          <a:prstGeom prst="rect">
            <a:avLst/>
          </a:prstGeom>
          <a:solidFill>
            <a:srgbClr val="EDEDED"/>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0" name="Google Shape;400;gf3f35d94fe_0_14"/>
          <p:cNvPicPr preferRelativeResize="0"/>
          <p:nvPr/>
        </p:nvPicPr>
        <p:blipFill rotWithShape="1">
          <a:blip r:embed="rId3">
            <a:alphaModFix/>
          </a:blip>
          <a:srcRect/>
          <a:stretch/>
        </p:blipFill>
        <p:spPr>
          <a:xfrm>
            <a:off x="8586426" y="4709254"/>
            <a:ext cx="445302" cy="321350"/>
          </a:xfrm>
          <a:prstGeom prst="rect">
            <a:avLst/>
          </a:prstGeom>
          <a:noFill/>
          <a:ln>
            <a:noFill/>
          </a:ln>
        </p:spPr>
      </p:pic>
      <p:sp>
        <p:nvSpPr>
          <p:cNvPr id="401" name="Google Shape;401;gf3f35d94fe_0_14"/>
          <p:cNvSpPr txBox="1"/>
          <p:nvPr/>
        </p:nvSpPr>
        <p:spPr>
          <a:xfrm>
            <a:off x="514350" y="115725"/>
            <a:ext cx="2601900" cy="538800"/>
          </a:xfrm>
          <a:prstGeom prst="rect">
            <a:avLst/>
          </a:prstGeom>
          <a:noFill/>
          <a:ln>
            <a:noFill/>
          </a:ln>
        </p:spPr>
        <p:txBody>
          <a:bodyPr spcFirstLastPara="1" wrap="square" lIns="0" tIns="0" rIns="0" bIns="0" anchor="t" anchorCtr="0">
            <a:spAutoFit/>
          </a:bodyPr>
          <a:lstStyle/>
          <a:p>
            <a:pPr marL="0" marR="0" lvl="0" indent="0" algn="l" rtl="0">
              <a:lnSpc>
                <a:spcPct val="129994"/>
              </a:lnSpc>
              <a:spcBef>
                <a:spcPts val="0"/>
              </a:spcBef>
              <a:spcAft>
                <a:spcPts val="0"/>
              </a:spcAft>
              <a:buClr>
                <a:srgbClr val="000000"/>
              </a:buClr>
              <a:buSzPts val="3500"/>
              <a:buFont typeface="Arial"/>
              <a:buNone/>
            </a:pPr>
            <a:r>
              <a:rPr lang="en" sz="3500" b="1" i="0" u="none" strike="noStrike" cap="none">
                <a:solidFill>
                  <a:srgbClr val="3E2570"/>
                </a:solidFill>
                <a:latin typeface="Ovo"/>
                <a:ea typeface="Ovo"/>
                <a:cs typeface="Ovo"/>
                <a:sym typeface="Ovo"/>
              </a:rPr>
              <a:t>Resumen</a:t>
            </a:r>
            <a:endParaRPr sz="1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9"/>
          <p:cNvSpPr/>
          <p:nvPr/>
        </p:nvSpPr>
        <p:spPr>
          <a:xfrm>
            <a:off x="0" y="0"/>
            <a:ext cx="9144000" cy="948000"/>
          </a:xfrm>
          <a:prstGeom prst="rect">
            <a:avLst/>
          </a:prstGeom>
          <a:solidFill>
            <a:srgbClr val="EDEDED"/>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59"/>
          <p:cNvSpPr txBox="1"/>
          <p:nvPr/>
        </p:nvSpPr>
        <p:spPr>
          <a:xfrm>
            <a:off x="514350" y="115725"/>
            <a:ext cx="7102800" cy="538800"/>
          </a:xfrm>
          <a:prstGeom prst="rect">
            <a:avLst/>
          </a:prstGeom>
          <a:noFill/>
          <a:ln>
            <a:noFill/>
          </a:ln>
        </p:spPr>
        <p:txBody>
          <a:bodyPr spcFirstLastPara="1" wrap="square" lIns="0" tIns="0" rIns="0" bIns="0" anchor="t" anchorCtr="0">
            <a:spAutoFit/>
          </a:bodyPr>
          <a:lstStyle/>
          <a:p>
            <a:pPr marL="0" marR="0" lvl="0" indent="0" algn="l" rtl="0">
              <a:lnSpc>
                <a:spcPct val="129994"/>
              </a:lnSpc>
              <a:spcBef>
                <a:spcPts val="0"/>
              </a:spcBef>
              <a:spcAft>
                <a:spcPts val="0"/>
              </a:spcAft>
              <a:buClr>
                <a:srgbClr val="000000"/>
              </a:buClr>
              <a:buSzPts val="3500"/>
              <a:buFont typeface="Arial"/>
              <a:buNone/>
            </a:pPr>
            <a:r>
              <a:rPr lang="en" sz="3500" b="1" i="0" u="none" strike="noStrike" cap="none">
                <a:solidFill>
                  <a:srgbClr val="3E2570"/>
                </a:solidFill>
                <a:latin typeface="Ovo"/>
                <a:ea typeface="Ovo"/>
                <a:cs typeface="Ovo"/>
                <a:sym typeface="Ovo"/>
              </a:rPr>
              <a:t>Resumen</a:t>
            </a:r>
            <a:endParaRPr sz="100" b="0" i="0" u="none" strike="noStrike" cap="none">
              <a:solidFill>
                <a:srgbClr val="000000"/>
              </a:solidFill>
              <a:latin typeface="Arial"/>
              <a:ea typeface="Arial"/>
              <a:cs typeface="Arial"/>
              <a:sym typeface="Arial"/>
            </a:endParaRPr>
          </a:p>
        </p:txBody>
      </p:sp>
      <p:sp>
        <p:nvSpPr>
          <p:cNvPr id="408" name="Google Shape;408;p59"/>
          <p:cNvSpPr txBox="1"/>
          <p:nvPr/>
        </p:nvSpPr>
        <p:spPr>
          <a:xfrm>
            <a:off x="749964" y="1112450"/>
            <a:ext cx="7632300" cy="531000"/>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Utilice el poder de su cuenta de banco en la Red para organizar y hacer pagos más eficientemente utilizando ACH</a:t>
            </a:r>
            <a:endParaRPr sz="1500" b="0" i="0" u="none" strike="noStrike" cap="none">
              <a:solidFill>
                <a:srgbClr val="3F4042"/>
              </a:solidFill>
              <a:latin typeface="Arial"/>
              <a:ea typeface="Arial"/>
              <a:cs typeface="Arial"/>
              <a:sym typeface="Arial"/>
            </a:endParaRPr>
          </a:p>
        </p:txBody>
      </p:sp>
      <p:sp>
        <p:nvSpPr>
          <p:cNvPr id="409" name="Google Shape;409;p59"/>
          <p:cNvSpPr txBox="1"/>
          <p:nvPr/>
        </p:nvSpPr>
        <p:spPr>
          <a:xfrm>
            <a:off x="761729" y="1848308"/>
            <a:ext cx="7632300" cy="531000"/>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Utilice el poder de su cuenta de tarjetas de crédito en la Red para organizar y clasificar sus gastos eficientemente</a:t>
            </a:r>
            <a:endParaRPr sz="1500" b="0" i="0" u="none" strike="noStrike" cap="none">
              <a:solidFill>
                <a:srgbClr val="3F4042"/>
              </a:solidFill>
              <a:latin typeface="Arial"/>
              <a:ea typeface="Arial"/>
              <a:cs typeface="Arial"/>
              <a:sym typeface="Arial"/>
            </a:endParaRPr>
          </a:p>
        </p:txBody>
      </p:sp>
      <p:sp>
        <p:nvSpPr>
          <p:cNvPr id="410" name="Google Shape;410;p59"/>
          <p:cNvSpPr txBox="1"/>
          <p:nvPr/>
        </p:nvSpPr>
        <p:spPr>
          <a:xfrm>
            <a:off x="761729" y="3743775"/>
            <a:ext cx="7632300" cy="1131600"/>
          </a:xfrm>
          <a:prstGeom prst="rect">
            <a:avLst/>
          </a:prstGeom>
          <a:noFill/>
          <a:ln>
            <a:noFill/>
          </a:ln>
        </p:spPr>
        <p:txBody>
          <a:bodyPr spcFirstLastPara="1" wrap="square" lIns="0" tIns="0" rIns="0" bIns="0" anchor="t" anchorCtr="0">
            <a:spAutoFit/>
          </a:bodyPr>
          <a:lstStyle/>
          <a:p>
            <a:pPr marL="457200" marR="0" lvl="0" indent="-323850" algn="l" rtl="0">
              <a:lnSpc>
                <a:spcPct val="130050"/>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El final punta será crear un reporte de “Income Statement” y utilizar sus ingresos clasificados menos sus gastos clasificados para llegar a </a:t>
            </a:r>
            <a:r>
              <a:rPr lang="en" sz="1500" b="1" i="0" u="none" strike="noStrike" cap="none">
                <a:solidFill>
                  <a:srgbClr val="3F4042"/>
                </a:solidFill>
                <a:latin typeface="Arial"/>
                <a:ea typeface="Arial"/>
                <a:cs typeface="Arial"/>
                <a:sym typeface="Arial"/>
              </a:rPr>
              <a:t>EBITDA – GAITDA </a:t>
            </a:r>
            <a:r>
              <a:rPr lang="en" sz="1500" b="0" i="0" u="none" strike="noStrike" cap="none">
                <a:solidFill>
                  <a:srgbClr val="3F4042"/>
                </a:solidFill>
                <a:latin typeface="Arial"/>
                <a:ea typeface="Arial"/>
                <a:cs typeface="Arial"/>
                <a:sym typeface="Arial"/>
              </a:rPr>
              <a:t>y luego llegar a sus Ingreso Netos!!! Ahora será tiempo para más capital o saber el poder y valor de su negocio!!!</a:t>
            </a:r>
            <a:endParaRPr sz="1500" b="0" i="0" u="none" strike="noStrike" cap="none">
              <a:solidFill>
                <a:srgbClr val="000000"/>
              </a:solidFill>
              <a:latin typeface="Arial"/>
              <a:ea typeface="Arial"/>
              <a:cs typeface="Arial"/>
              <a:sym typeface="Arial"/>
            </a:endParaRPr>
          </a:p>
        </p:txBody>
      </p:sp>
      <p:pic>
        <p:nvPicPr>
          <p:cNvPr id="411" name="Google Shape;411;p59"/>
          <p:cNvPicPr preferRelativeResize="0"/>
          <p:nvPr/>
        </p:nvPicPr>
        <p:blipFill rotWithShape="1">
          <a:blip r:embed="rId3">
            <a:alphaModFix/>
          </a:blip>
          <a:srcRect/>
          <a:stretch/>
        </p:blipFill>
        <p:spPr>
          <a:xfrm>
            <a:off x="8586426" y="4709254"/>
            <a:ext cx="445302" cy="321350"/>
          </a:xfrm>
          <a:prstGeom prst="rect">
            <a:avLst/>
          </a:prstGeom>
          <a:noFill/>
          <a:ln>
            <a:noFill/>
          </a:ln>
        </p:spPr>
      </p:pic>
      <p:sp>
        <p:nvSpPr>
          <p:cNvPr id="412" name="Google Shape;412;p59"/>
          <p:cNvSpPr txBox="1"/>
          <p:nvPr/>
        </p:nvSpPr>
        <p:spPr>
          <a:xfrm>
            <a:off x="749964" y="2512208"/>
            <a:ext cx="7632300" cy="531300"/>
          </a:xfrm>
          <a:prstGeom prst="rect">
            <a:avLst/>
          </a:prstGeom>
          <a:noFill/>
          <a:ln>
            <a:noFill/>
          </a:ln>
        </p:spPr>
        <p:txBody>
          <a:bodyPr spcFirstLastPara="1" wrap="square" lIns="0" tIns="0" rIns="0" bIns="0" anchor="t" anchorCtr="0">
            <a:spAutoFit/>
          </a:bodyPr>
          <a:lstStyle/>
          <a:p>
            <a:pPr marL="457200" marR="0" lvl="0" indent="-323850" algn="l" rtl="0">
              <a:lnSpc>
                <a:spcPct val="130050"/>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Los más que uno organizas sus ingreso y gastos lo mas capital te pueden aprobar y evitar un problema de impuestos </a:t>
            </a:r>
            <a:endParaRPr sz="1500" b="0" i="0" u="none" strike="noStrike" cap="none">
              <a:solidFill>
                <a:srgbClr val="000000"/>
              </a:solidFill>
              <a:latin typeface="Arial"/>
              <a:ea typeface="Arial"/>
              <a:cs typeface="Arial"/>
              <a:sym typeface="Arial"/>
            </a:endParaRPr>
          </a:p>
        </p:txBody>
      </p:sp>
      <p:sp>
        <p:nvSpPr>
          <p:cNvPr id="413" name="Google Shape;413;p59"/>
          <p:cNvSpPr txBox="1"/>
          <p:nvPr/>
        </p:nvSpPr>
        <p:spPr>
          <a:xfrm>
            <a:off x="755850" y="3113001"/>
            <a:ext cx="7632300" cy="531300"/>
          </a:xfrm>
          <a:prstGeom prst="rect">
            <a:avLst/>
          </a:prstGeom>
          <a:noFill/>
          <a:ln>
            <a:noFill/>
          </a:ln>
        </p:spPr>
        <p:txBody>
          <a:bodyPr spcFirstLastPara="1" wrap="square" lIns="0" tIns="0" rIns="0" bIns="0" anchor="t" anchorCtr="0">
            <a:spAutoFit/>
          </a:bodyPr>
          <a:lstStyle/>
          <a:p>
            <a:pPr marL="457200" marR="0" lvl="0" indent="-323850" algn="l" rtl="0">
              <a:lnSpc>
                <a:spcPct val="130050"/>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Hay un </a:t>
            </a:r>
            <a:r>
              <a:rPr lang="en" sz="1500">
                <a:solidFill>
                  <a:srgbClr val="3F4042"/>
                </a:solidFill>
              </a:rPr>
              <a:t>crédito</a:t>
            </a:r>
            <a:r>
              <a:rPr lang="en" sz="1500" b="0" i="0" u="none" strike="noStrike" cap="none">
                <a:solidFill>
                  <a:srgbClr val="3F4042"/>
                </a:solidFill>
                <a:latin typeface="Arial"/>
                <a:ea typeface="Arial"/>
                <a:cs typeface="Arial"/>
                <a:sym typeface="Arial"/>
              </a:rPr>
              <a:t> para los costos </a:t>
            </a:r>
            <a:r>
              <a:rPr lang="en" sz="1500">
                <a:solidFill>
                  <a:srgbClr val="3F4042"/>
                </a:solidFill>
              </a:rPr>
              <a:t>administrativos</a:t>
            </a:r>
            <a:r>
              <a:rPr lang="en" sz="1500" b="0" i="0" u="none" strike="noStrike" cap="none">
                <a:solidFill>
                  <a:srgbClr val="3F4042"/>
                </a:solidFill>
                <a:latin typeface="Arial"/>
                <a:ea typeface="Arial"/>
                <a:cs typeface="Arial"/>
                <a:sym typeface="Arial"/>
              </a:rPr>
              <a:t> de un plan de 401K y para 2022 se puede deducir hasta  61 mill en un solo 401k</a:t>
            </a:r>
            <a:endParaRPr sz="15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gf3f35d94fe_0_36"/>
          <p:cNvPicPr preferRelativeResize="0"/>
          <p:nvPr/>
        </p:nvPicPr>
        <p:blipFill>
          <a:blip r:embed="rId3">
            <a:alphaModFix/>
          </a:blip>
          <a:stretch>
            <a:fillRect/>
          </a:stretch>
        </p:blipFill>
        <p:spPr>
          <a:xfrm>
            <a:off x="597100" y="0"/>
            <a:ext cx="7949775" cy="51435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30"/>
          <p:cNvPicPr preferRelativeResize="0"/>
          <p:nvPr/>
        </p:nvPicPr>
        <p:blipFill rotWithShape="1">
          <a:blip r:embed="rId3">
            <a:alphaModFix/>
          </a:blip>
          <a:srcRect t="31279" b="42366"/>
          <a:stretch/>
        </p:blipFill>
        <p:spPr>
          <a:xfrm>
            <a:off x="775225" y="1849625"/>
            <a:ext cx="7593549" cy="1444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3"/>
          <p:cNvPicPr preferRelativeResize="0"/>
          <p:nvPr/>
        </p:nvPicPr>
        <p:blipFill rotWithShape="1">
          <a:blip r:embed="rId3">
            <a:alphaModFix/>
          </a:blip>
          <a:srcRect l="35004" r="35004"/>
          <a:stretch/>
        </p:blipFill>
        <p:spPr>
          <a:xfrm>
            <a:off x="3473447" y="0"/>
            <a:ext cx="2313679" cy="5143500"/>
          </a:xfrm>
          <a:prstGeom prst="rect">
            <a:avLst/>
          </a:prstGeom>
          <a:noFill/>
          <a:ln>
            <a:noFill/>
          </a:ln>
        </p:spPr>
      </p:pic>
      <p:sp>
        <p:nvSpPr>
          <p:cNvPr id="113" name="Google Shape;113;p3"/>
          <p:cNvSpPr/>
          <p:nvPr/>
        </p:nvSpPr>
        <p:spPr>
          <a:xfrm>
            <a:off x="6375693" y="1288538"/>
            <a:ext cx="2208317" cy="4791"/>
          </a:xfrm>
          <a:prstGeom prst="rect">
            <a:avLst/>
          </a:prstGeom>
          <a:solidFill>
            <a:srgbClr val="3F404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3"/>
          <p:cNvSpPr/>
          <p:nvPr/>
        </p:nvSpPr>
        <p:spPr>
          <a:xfrm>
            <a:off x="6375693" y="3700609"/>
            <a:ext cx="2208317" cy="4791"/>
          </a:xfrm>
          <a:prstGeom prst="rect">
            <a:avLst/>
          </a:prstGeom>
          <a:solidFill>
            <a:srgbClr val="3F404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
          <p:cNvSpPr/>
          <p:nvPr/>
        </p:nvSpPr>
        <p:spPr>
          <a:xfrm>
            <a:off x="0" y="3871284"/>
            <a:ext cx="4572000" cy="1272215"/>
          </a:xfrm>
          <a:prstGeom prst="rect">
            <a:avLst/>
          </a:prstGeom>
          <a:solidFill>
            <a:srgbClr val="887C9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3"/>
          <p:cNvPicPr preferRelativeResize="0"/>
          <p:nvPr/>
        </p:nvPicPr>
        <p:blipFill rotWithShape="1">
          <a:blip r:embed="rId4">
            <a:alphaModFix/>
          </a:blip>
          <a:srcRect/>
          <a:stretch/>
        </p:blipFill>
        <p:spPr>
          <a:xfrm>
            <a:off x="514350" y="216171"/>
            <a:ext cx="1223478" cy="882944"/>
          </a:xfrm>
          <a:prstGeom prst="rect">
            <a:avLst/>
          </a:prstGeom>
          <a:noFill/>
          <a:ln>
            <a:noFill/>
          </a:ln>
        </p:spPr>
      </p:pic>
      <p:sp>
        <p:nvSpPr>
          <p:cNvPr id="117" name="Google Shape;117;p3"/>
          <p:cNvSpPr txBox="1"/>
          <p:nvPr/>
        </p:nvSpPr>
        <p:spPr>
          <a:xfrm>
            <a:off x="514350" y="1995584"/>
            <a:ext cx="2503570" cy="596252"/>
          </a:xfrm>
          <a:prstGeom prst="rect">
            <a:avLst/>
          </a:prstGeom>
          <a:noFill/>
          <a:ln>
            <a:noFill/>
          </a:ln>
        </p:spPr>
        <p:txBody>
          <a:bodyPr spcFirstLastPara="1" wrap="square" lIns="0" tIns="0" rIns="0" bIns="0" anchor="t" anchorCtr="0">
            <a:spAutoFit/>
          </a:bodyPr>
          <a:lstStyle/>
          <a:p>
            <a:pPr marL="0" marR="0" lvl="0" indent="0" algn="l" rtl="0">
              <a:lnSpc>
                <a:spcPct val="112000"/>
              </a:lnSpc>
              <a:spcBef>
                <a:spcPts val="0"/>
              </a:spcBef>
              <a:spcAft>
                <a:spcPts val="0"/>
              </a:spcAft>
              <a:buClr>
                <a:srgbClr val="000000"/>
              </a:buClr>
              <a:buSzPts val="4100"/>
              <a:buFont typeface="Arial"/>
              <a:buNone/>
            </a:pPr>
            <a:r>
              <a:rPr lang="en" sz="4100" b="1" i="0" u="none" strike="noStrike" cap="none">
                <a:solidFill>
                  <a:srgbClr val="3F4042"/>
                </a:solidFill>
                <a:latin typeface="Ovo"/>
                <a:ea typeface="Ovo"/>
                <a:cs typeface="Ovo"/>
                <a:sym typeface="Ovo"/>
              </a:rPr>
              <a:t>Objetivos</a:t>
            </a:r>
            <a:endParaRPr sz="700" b="0" i="0" u="none" strike="noStrike" cap="none">
              <a:solidFill>
                <a:srgbClr val="000000"/>
              </a:solidFill>
              <a:latin typeface="Arial"/>
              <a:ea typeface="Arial"/>
              <a:cs typeface="Arial"/>
              <a:sym typeface="Arial"/>
            </a:endParaRPr>
          </a:p>
        </p:txBody>
      </p:sp>
      <p:sp>
        <p:nvSpPr>
          <p:cNvPr id="118" name="Google Shape;118;p3"/>
          <p:cNvSpPr txBox="1"/>
          <p:nvPr/>
        </p:nvSpPr>
        <p:spPr>
          <a:xfrm>
            <a:off x="514350" y="4384982"/>
            <a:ext cx="3574800" cy="169200"/>
          </a:xfrm>
          <a:prstGeom prst="rect">
            <a:avLst/>
          </a:prstGeom>
          <a:noFill/>
          <a:ln>
            <a:noFill/>
          </a:ln>
        </p:spPr>
        <p:txBody>
          <a:bodyPr spcFirstLastPara="1" wrap="square" lIns="0" tIns="0" rIns="0" bIns="0" anchor="t" anchorCtr="0">
            <a:spAutoFit/>
          </a:bodyPr>
          <a:lstStyle/>
          <a:p>
            <a:pPr marL="0" marR="0" lvl="0" indent="0" algn="l" rtl="0">
              <a:lnSpc>
                <a:spcPct val="130059"/>
              </a:lnSpc>
              <a:spcBef>
                <a:spcPts val="0"/>
              </a:spcBef>
              <a:spcAft>
                <a:spcPts val="0"/>
              </a:spcAft>
              <a:buClr>
                <a:srgbClr val="000000"/>
              </a:buClr>
              <a:buSzPts val="1100"/>
              <a:buFont typeface="Arial"/>
              <a:buNone/>
            </a:pPr>
            <a:r>
              <a:rPr lang="en" sz="1100" b="0" i="0" u="none" strike="noStrike" cap="none">
                <a:solidFill>
                  <a:srgbClr val="FFFFFF"/>
                </a:solidFill>
                <a:latin typeface="Arial"/>
                <a:ea typeface="Arial"/>
                <a:cs typeface="Arial"/>
                <a:sym typeface="Arial"/>
              </a:rPr>
              <a:t>Ingresos y Gastos de su negocio</a:t>
            </a:r>
            <a:endParaRPr sz="700" b="0" i="0" u="none" strike="noStrike" cap="none">
              <a:solidFill>
                <a:srgbClr val="000000"/>
              </a:solidFill>
              <a:latin typeface="Arial"/>
              <a:ea typeface="Arial"/>
              <a:cs typeface="Arial"/>
              <a:sym typeface="Arial"/>
            </a:endParaRPr>
          </a:p>
        </p:txBody>
      </p:sp>
      <p:sp>
        <p:nvSpPr>
          <p:cNvPr id="119" name="Google Shape;119;p3"/>
          <p:cNvSpPr txBox="1"/>
          <p:nvPr/>
        </p:nvSpPr>
        <p:spPr>
          <a:xfrm>
            <a:off x="6792675" y="216175"/>
            <a:ext cx="2313600" cy="886500"/>
          </a:xfrm>
          <a:prstGeom prst="rect">
            <a:avLst/>
          </a:prstGeom>
          <a:noFill/>
          <a:ln>
            <a:noFill/>
          </a:ln>
        </p:spPr>
        <p:txBody>
          <a:bodyPr spcFirstLastPara="1" wrap="square" lIns="0" tIns="0" rIns="0" bIns="0" anchor="t" anchorCtr="0">
            <a:spAutoFit/>
          </a:bodyPr>
          <a:lstStyle/>
          <a:p>
            <a:pPr marL="0" marR="0" lvl="0" indent="0" algn="l" rtl="0">
              <a:lnSpc>
                <a:spcPct val="139980"/>
              </a:lnSpc>
              <a:spcBef>
                <a:spcPts val="0"/>
              </a:spcBef>
              <a:spcAft>
                <a:spcPts val="0"/>
              </a:spcAft>
              <a:buClr>
                <a:srgbClr val="000000"/>
              </a:buClr>
              <a:buSzPts val="1000"/>
              <a:buFont typeface="Arial"/>
              <a:buNone/>
            </a:pPr>
            <a:r>
              <a:rPr lang="en" b="0" i="0" u="none" strike="noStrike" cap="none">
                <a:solidFill>
                  <a:srgbClr val="3F4042"/>
                </a:solidFill>
                <a:latin typeface="Arial"/>
                <a:ea typeface="Arial"/>
                <a:cs typeface="Arial"/>
                <a:sym typeface="Arial"/>
              </a:rPr>
              <a:t>Habla</a:t>
            </a:r>
            <a:r>
              <a:rPr lang="en">
                <a:solidFill>
                  <a:srgbClr val="3F4042"/>
                </a:solidFill>
              </a:rPr>
              <a:t>remos</a:t>
            </a:r>
            <a:r>
              <a:rPr lang="en" b="0" i="0" u="none" strike="noStrike" cap="none">
                <a:solidFill>
                  <a:srgbClr val="3F4042"/>
                </a:solidFill>
                <a:latin typeface="Arial"/>
                <a:ea typeface="Arial"/>
                <a:cs typeface="Arial"/>
                <a:sym typeface="Arial"/>
              </a:rPr>
              <a:t> de Ingresos</a:t>
            </a:r>
            <a:endParaRPr sz="1300"/>
          </a:p>
          <a:p>
            <a:pPr marL="285750" marR="0" lvl="0" indent="-285750" algn="l" rtl="0">
              <a:lnSpc>
                <a:spcPct val="139980"/>
              </a:lnSpc>
              <a:spcBef>
                <a:spcPts val="0"/>
              </a:spcBef>
              <a:spcAft>
                <a:spcPts val="0"/>
              </a:spcAft>
              <a:buClr>
                <a:srgbClr val="000000"/>
              </a:buClr>
              <a:buSzPts val="1000"/>
              <a:buFont typeface="Arial"/>
              <a:buChar char="•"/>
            </a:pPr>
            <a:r>
              <a:rPr lang="en" sz="1000">
                <a:solidFill>
                  <a:srgbClr val="3F4042"/>
                </a:solidFill>
              </a:rPr>
              <a:t>Resumen de Estados Financieros</a:t>
            </a:r>
            <a:endParaRPr sz="1000">
              <a:solidFill>
                <a:srgbClr val="3F4042"/>
              </a:solidFill>
            </a:endParaRPr>
          </a:p>
          <a:p>
            <a:pPr marL="285750" marR="0" lvl="0" indent="-285750" algn="l" rtl="0">
              <a:lnSpc>
                <a:spcPct val="139980"/>
              </a:lnSpc>
              <a:spcBef>
                <a:spcPts val="0"/>
              </a:spcBef>
              <a:spcAft>
                <a:spcPts val="0"/>
              </a:spcAft>
              <a:buClr>
                <a:srgbClr val="000000"/>
              </a:buClr>
              <a:buSzPts val="1000"/>
              <a:buFont typeface="Arial"/>
              <a:buChar char="•"/>
            </a:pPr>
            <a:r>
              <a:rPr lang="en" sz="1000" b="0" i="0" u="none" strike="noStrike" cap="none">
                <a:solidFill>
                  <a:srgbClr val="3F4042"/>
                </a:solidFill>
                <a:latin typeface="Arial"/>
                <a:ea typeface="Arial"/>
                <a:cs typeface="Arial"/>
                <a:sym typeface="Arial"/>
              </a:rPr>
              <a:t>Tipo de negocios</a:t>
            </a:r>
            <a:endParaRPr/>
          </a:p>
          <a:p>
            <a:pPr marL="285750" marR="0" lvl="0" indent="-285750" algn="l" rtl="0">
              <a:lnSpc>
                <a:spcPct val="139980"/>
              </a:lnSpc>
              <a:spcBef>
                <a:spcPts val="0"/>
              </a:spcBef>
              <a:spcAft>
                <a:spcPts val="0"/>
              </a:spcAft>
              <a:buClr>
                <a:srgbClr val="000000"/>
              </a:buClr>
              <a:buSzPts val="1000"/>
              <a:buFont typeface="Arial"/>
              <a:buChar char="•"/>
            </a:pPr>
            <a:r>
              <a:rPr lang="en" sz="1000" b="0" i="0" u="none" strike="noStrike" cap="none">
                <a:solidFill>
                  <a:srgbClr val="3F4042"/>
                </a:solidFill>
                <a:latin typeface="Arial"/>
                <a:ea typeface="Arial"/>
                <a:cs typeface="Arial"/>
                <a:sym typeface="Arial"/>
              </a:rPr>
              <a:t>Clase de Ingresos</a:t>
            </a:r>
            <a:endParaRPr sz="1500" b="0" i="0" u="none" strike="noStrike" cap="none">
              <a:solidFill>
                <a:srgbClr val="000000"/>
              </a:solidFill>
              <a:latin typeface="Arial"/>
              <a:ea typeface="Arial"/>
              <a:cs typeface="Arial"/>
              <a:sym typeface="Arial"/>
            </a:endParaRPr>
          </a:p>
        </p:txBody>
      </p:sp>
      <p:sp>
        <p:nvSpPr>
          <p:cNvPr id="120" name="Google Shape;120;p3"/>
          <p:cNvSpPr txBox="1"/>
          <p:nvPr/>
        </p:nvSpPr>
        <p:spPr>
          <a:xfrm>
            <a:off x="6310055" y="62279"/>
            <a:ext cx="399117" cy="791003"/>
          </a:xfrm>
          <a:prstGeom prst="rect">
            <a:avLst/>
          </a:prstGeom>
          <a:noFill/>
          <a:ln>
            <a:noFill/>
          </a:ln>
        </p:spPr>
        <p:txBody>
          <a:bodyPr spcFirstLastPara="1" wrap="square" lIns="0" tIns="0" rIns="0" bIns="0" anchor="t" anchorCtr="0">
            <a:spAutoFit/>
          </a:bodyPr>
          <a:lstStyle/>
          <a:p>
            <a:pPr marL="0" marR="0" lvl="0" indent="0" algn="ctr" rtl="0">
              <a:lnSpc>
                <a:spcPct val="129996"/>
              </a:lnSpc>
              <a:spcBef>
                <a:spcPts val="0"/>
              </a:spcBef>
              <a:spcAft>
                <a:spcPts val="0"/>
              </a:spcAft>
              <a:buClr>
                <a:srgbClr val="000000"/>
              </a:buClr>
              <a:buSzPts val="4800"/>
              <a:buFont typeface="Arial"/>
              <a:buNone/>
            </a:pPr>
            <a:r>
              <a:rPr lang="en" sz="4800" b="0" i="0" u="none" strike="noStrike" cap="none">
                <a:solidFill>
                  <a:srgbClr val="3E2570"/>
                </a:solidFill>
                <a:latin typeface="Ovo"/>
                <a:ea typeface="Ovo"/>
                <a:cs typeface="Ovo"/>
                <a:sym typeface="Ovo"/>
              </a:rPr>
              <a:t>1</a:t>
            </a:r>
            <a:endParaRPr sz="700" b="0" i="0" u="none" strike="noStrike" cap="none">
              <a:solidFill>
                <a:srgbClr val="000000"/>
              </a:solidFill>
              <a:latin typeface="Arial"/>
              <a:ea typeface="Arial"/>
              <a:cs typeface="Arial"/>
              <a:sym typeface="Arial"/>
            </a:endParaRPr>
          </a:p>
        </p:txBody>
      </p:sp>
      <p:sp>
        <p:nvSpPr>
          <p:cNvPr id="121" name="Google Shape;121;p3"/>
          <p:cNvSpPr txBox="1"/>
          <p:nvPr/>
        </p:nvSpPr>
        <p:spPr>
          <a:xfrm>
            <a:off x="6774800" y="1487800"/>
            <a:ext cx="2129100" cy="671100"/>
          </a:xfrm>
          <a:prstGeom prst="rect">
            <a:avLst/>
          </a:prstGeom>
          <a:noFill/>
          <a:ln>
            <a:noFill/>
          </a:ln>
        </p:spPr>
        <p:txBody>
          <a:bodyPr spcFirstLastPara="1" wrap="square" lIns="0" tIns="0" rIns="0" bIns="0" anchor="t" anchorCtr="0">
            <a:spAutoFit/>
          </a:bodyPr>
          <a:lstStyle/>
          <a:p>
            <a:pPr marL="0" marR="0" lvl="0" indent="0" algn="l" rtl="0">
              <a:lnSpc>
                <a:spcPct val="139980"/>
              </a:lnSpc>
              <a:spcBef>
                <a:spcPts val="0"/>
              </a:spcBef>
              <a:spcAft>
                <a:spcPts val="0"/>
              </a:spcAft>
              <a:buClr>
                <a:srgbClr val="000000"/>
              </a:buClr>
              <a:buSzPts val="1000"/>
              <a:buFont typeface="Arial"/>
              <a:buNone/>
            </a:pPr>
            <a:r>
              <a:rPr lang="en" b="0" i="0" u="none" strike="noStrike" cap="none">
                <a:solidFill>
                  <a:srgbClr val="3F4042"/>
                </a:solidFill>
                <a:latin typeface="Arial"/>
                <a:ea typeface="Arial"/>
                <a:cs typeface="Arial"/>
                <a:sym typeface="Arial"/>
              </a:rPr>
              <a:t>Cómo Clasificar Ingresos</a:t>
            </a:r>
            <a:endParaRPr sz="1300"/>
          </a:p>
          <a:p>
            <a:pPr marL="171450" marR="0" lvl="0" indent="-171450" algn="l" rtl="0">
              <a:lnSpc>
                <a:spcPct val="139980"/>
              </a:lnSpc>
              <a:spcBef>
                <a:spcPts val="0"/>
              </a:spcBef>
              <a:spcAft>
                <a:spcPts val="0"/>
              </a:spcAft>
              <a:buClr>
                <a:srgbClr val="000000"/>
              </a:buClr>
              <a:buSzPts val="1000"/>
              <a:buFont typeface="Arial"/>
              <a:buChar char="•"/>
            </a:pPr>
            <a:r>
              <a:rPr lang="en" sz="1000" b="0" i="0" u="none" strike="noStrike" cap="none">
                <a:solidFill>
                  <a:srgbClr val="000000"/>
                </a:solidFill>
                <a:latin typeface="Arial"/>
                <a:ea typeface="Arial"/>
                <a:cs typeface="Arial"/>
                <a:sym typeface="Arial"/>
              </a:rPr>
              <a:t>Clasificando Ingresos</a:t>
            </a:r>
            <a:endParaRPr/>
          </a:p>
          <a:p>
            <a:pPr marL="171450" marR="0" lvl="0" indent="-171450" algn="l" rtl="0">
              <a:lnSpc>
                <a:spcPct val="139980"/>
              </a:lnSpc>
              <a:spcBef>
                <a:spcPts val="0"/>
              </a:spcBef>
              <a:spcAft>
                <a:spcPts val="0"/>
              </a:spcAft>
              <a:buClr>
                <a:srgbClr val="000000"/>
              </a:buClr>
              <a:buSzPts val="1000"/>
              <a:buFont typeface="Arial"/>
              <a:buChar char="•"/>
            </a:pPr>
            <a:r>
              <a:rPr lang="en" sz="1000" b="0" i="0" u="none" strike="noStrike" cap="none">
                <a:solidFill>
                  <a:srgbClr val="000000"/>
                </a:solidFill>
                <a:latin typeface="Arial"/>
                <a:ea typeface="Arial"/>
                <a:cs typeface="Arial"/>
                <a:sym typeface="Arial"/>
              </a:rPr>
              <a:t>Operaciones y </a:t>
            </a:r>
            <a:r>
              <a:rPr lang="en" sz="1000"/>
              <a:t>Otros </a:t>
            </a:r>
            <a:r>
              <a:rPr lang="en" sz="1000" b="0" i="0" u="none" strike="noStrike" cap="none">
                <a:solidFill>
                  <a:srgbClr val="000000"/>
                </a:solidFill>
                <a:latin typeface="Arial"/>
                <a:ea typeface="Arial"/>
                <a:cs typeface="Arial"/>
                <a:sym typeface="Arial"/>
              </a:rPr>
              <a:t>Ingresos</a:t>
            </a:r>
            <a:endParaRPr sz="1000" b="0" i="0" u="none" strike="noStrike" cap="none">
              <a:solidFill>
                <a:srgbClr val="000000"/>
              </a:solidFill>
              <a:latin typeface="Arial"/>
              <a:ea typeface="Arial"/>
              <a:cs typeface="Arial"/>
              <a:sym typeface="Arial"/>
            </a:endParaRPr>
          </a:p>
        </p:txBody>
      </p:sp>
      <p:sp>
        <p:nvSpPr>
          <p:cNvPr id="122" name="Google Shape;122;p3"/>
          <p:cNvSpPr txBox="1"/>
          <p:nvPr/>
        </p:nvSpPr>
        <p:spPr>
          <a:xfrm>
            <a:off x="6310055" y="1318326"/>
            <a:ext cx="399117" cy="791003"/>
          </a:xfrm>
          <a:prstGeom prst="rect">
            <a:avLst/>
          </a:prstGeom>
          <a:noFill/>
          <a:ln>
            <a:noFill/>
          </a:ln>
        </p:spPr>
        <p:txBody>
          <a:bodyPr spcFirstLastPara="1" wrap="square" lIns="0" tIns="0" rIns="0" bIns="0" anchor="t" anchorCtr="0">
            <a:spAutoFit/>
          </a:bodyPr>
          <a:lstStyle/>
          <a:p>
            <a:pPr marL="0" marR="0" lvl="0" indent="0" algn="ctr" rtl="0">
              <a:lnSpc>
                <a:spcPct val="129996"/>
              </a:lnSpc>
              <a:spcBef>
                <a:spcPts val="0"/>
              </a:spcBef>
              <a:spcAft>
                <a:spcPts val="0"/>
              </a:spcAft>
              <a:buClr>
                <a:srgbClr val="000000"/>
              </a:buClr>
              <a:buSzPts val="4800"/>
              <a:buFont typeface="Arial"/>
              <a:buNone/>
            </a:pPr>
            <a:r>
              <a:rPr lang="en" sz="4800" b="0" i="0" u="none" strike="noStrike" cap="none">
                <a:solidFill>
                  <a:srgbClr val="3E2570"/>
                </a:solidFill>
                <a:latin typeface="Ovo"/>
                <a:ea typeface="Ovo"/>
                <a:cs typeface="Ovo"/>
                <a:sym typeface="Ovo"/>
              </a:rPr>
              <a:t>2</a:t>
            </a:r>
            <a:endParaRPr sz="700" b="0" i="0" u="none" strike="noStrike" cap="none">
              <a:solidFill>
                <a:srgbClr val="000000"/>
              </a:solidFill>
              <a:latin typeface="Arial"/>
              <a:ea typeface="Arial"/>
              <a:cs typeface="Arial"/>
              <a:sym typeface="Arial"/>
            </a:endParaRPr>
          </a:p>
        </p:txBody>
      </p:sp>
      <p:sp>
        <p:nvSpPr>
          <p:cNvPr id="123" name="Google Shape;123;p3"/>
          <p:cNvSpPr txBox="1"/>
          <p:nvPr/>
        </p:nvSpPr>
        <p:spPr>
          <a:xfrm>
            <a:off x="6792661" y="2592144"/>
            <a:ext cx="2208300" cy="886500"/>
          </a:xfrm>
          <a:prstGeom prst="rect">
            <a:avLst/>
          </a:prstGeom>
          <a:noFill/>
          <a:ln>
            <a:noFill/>
          </a:ln>
        </p:spPr>
        <p:txBody>
          <a:bodyPr spcFirstLastPara="1" wrap="square" lIns="0" tIns="0" rIns="0" bIns="0" anchor="t" anchorCtr="0">
            <a:spAutoFit/>
          </a:bodyPr>
          <a:lstStyle/>
          <a:p>
            <a:pPr marL="0" marR="0" lvl="0" indent="0" algn="l" rtl="0">
              <a:lnSpc>
                <a:spcPct val="139980"/>
              </a:lnSpc>
              <a:spcBef>
                <a:spcPts val="0"/>
              </a:spcBef>
              <a:spcAft>
                <a:spcPts val="0"/>
              </a:spcAft>
              <a:buClr>
                <a:srgbClr val="000000"/>
              </a:buClr>
              <a:buSzPts val="1000"/>
              <a:buFont typeface="Arial"/>
              <a:buNone/>
            </a:pPr>
            <a:r>
              <a:rPr lang="en" b="0" i="0" u="none" strike="noStrike" cap="none">
                <a:solidFill>
                  <a:srgbClr val="3F4042"/>
                </a:solidFill>
                <a:latin typeface="Arial"/>
                <a:ea typeface="Arial"/>
                <a:cs typeface="Arial"/>
                <a:sym typeface="Arial"/>
              </a:rPr>
              <a:t>Cómo Clasificar Gastos</a:t>
            </a:r>
            <a:endParaRPr sz="1300"/>
          </a:p>
          <a:p>
            <a:pPr marL="171450" marR="0" lvl="0" indent="-171450" algn="l" rtl="0">
              <a:lnSpc>
                <a:spcPct val="139980"/>
              </a:lnSpc>
              <a:spcBef>
                <a:spcPts val="0"/>
              </a:spcBef>
              <a:spcAft>
                <a:spcPts val="0"/>
              </a:spcAft>
              <a:buClr>
                <a:srgbClr val="000000"/>
              </a:buClr>
              <a:buSzPts val="1000"/>
              <a:buFont typeface="Arial"/>
              <a:buChar char="•"/>
            </a:pPr>
            <a:r>
              <a:rPr lang="en" sz="1000" b="0" i="0" u="none" strike="noStrike" cap="none">
                <a:solidFill>
                  <a:srgbClr val="3F4042"/>
                </a:solidFill>
                <a:latin typeface="Arial"/>
                <a:ea typeface="Arial"/>
                <a:cs typeface="Arial"/>
                <a:sym typeface="Arial"/>
              </a:rPr>
              <a:t>Clase de Gastos</a:t>
            </a:r>
            <a:endParaRPr/>
          </a:p>
          <a:p>
            <a:pPr marL="171450" marR="0" lvl="0" indent="-171450" algn="l" rtl="0">
              <a:lnSpc>
                <a:spcPct val="139980"/>
              </a:lnSpc>
              <a:spcBef>
                <a:spcPts val="0"/>
              </a:spcBef>
              <a:spcAft>
                <a:spcPts val="0"/>
              </a:spcAft>
              <a:buClr>
                <a:srgbClr val="000000"/>
              </a:buClr>
              <a:buSzPts val="1000"/>
              <a:buFont typeface="Arial"/>
              <a:buChar char="•"/>
            </a:pPr>
            <a:r>
              <a:rPr lang="en" sz="1000" b="0" i="0" u="none" strike="noStrike" cap="none">
                <a:solidFill>
                  <a:srgbClr val="3F4042"/>
                </a:solidFill>
                <a:latin typeface="Arial"/>
                <a:ea typeface="Arial"/>
                <a:cs typeface="Arial"/>
                <a:sym typeface="Arial"/>
              </a:rPr>
              <a:t>Clasificando Gastos</a:t>
            </a:r>
            <a:endParaRPr/>
          </a:p>
          <a:p>
            <a:pPr marL="171450" marR="0" lvl="0" indent="-171450" algn="l" rtl="0">
              <a:lnSpc>
                <a:spcPct val="139980"/>
              </a:lnSpc>
              <a:spcBef>
                <a:spcPts val="0"/>
              </a:spcBef>
              <a:spcAft>
                <a:spcPts val="0"/>
              </a:spcAft>
              <a:buClr>
                <a:srgbClr val="000000"/>
              </a:buClr>
              <a:buSzPts val="1000"/>
              <a:buFont typeface="Arial"/>
              <a:buChar char="•"/>
            </a:pPr>
            <a:r>
              <a:rPr lang="en" sz="1000" b="0" i="0" u="none" strike="noStrike" cap="none">
                <a:solidFill>
                  <a:srgbClr val="3F4042"/>
                </a:solidFill>
                <a:latin typeface="Arial"/>
                <a:ea typeface="Arial"/>
                <a:cs typeface="Arial"/>
                <a:sym typeface="Arial"/>
              </a:rPr>
              <a:t>Calculando </a:t>
            </a:r>
            <a:r>
              <a:rPr lang="en" sz="1000">
                <a:solidFill>
                  <a:srgbClr val="3F4042"/>
                </a:solidFill>
              </a:rPr>
              <a:t>Ganancia</a:t>
            </a:r>
            <a:r>
              <a:rPr lang="en" sz="1000" b="0" i="0" u="none" strike="noStrike" cap="none">
                <a:solidFill>
                  <a:srgbClr val="3F4042"/>
                </a:solidFill>
                <a:latin typeface="Arial"/>
                <a:ea typeface="Arial"/>
                <a:cs typeface="Arial"/>
                <a:sym typeface="Arial"/>
              </a:rPr>
              <a:t> (Net Income)</a:t>
            </a:r>
            <a:endParaRPr sz="1000" b="0" i="0" u="none" strike="noStrike" cap="none">
              <a:solidFill>
                <a:srgbClr val="000000"/>
              </a:solidFill>
              <a:latin typeface="Arial"/>
              <a:ea typeface="Arial"/>
              <a:cs typeface="Arial"/>
              <a:sym typeface="Arial"/>
            </a:endParaRPr>
          </a:p>
        </p:txBody>
      </p:sp>
      <p:sp>
        <p:nvSpPr>
          <p:cNvPr id="124" name="Google Shape;124;p3"/>
          <p:cNvSpPr txBox="1"/>
          <p:nvPr/>
        </p:nvSpPr>
        <p:spPr>
          <a:xfrm>
            <a:off x="6301820" y="2453533"/>
            <a:ext cx="399117" cy="791003"/>
          </a:xfrm>
          <a:prstGeom prst="rect">
            <a:avLst/>
          </a:prstGeom>
          <a:noFill/>
          <a:ln>
            <a:noFill/>
          </a:ln>
        </p:spPr>
        <p:txBody>
          <a:bodyPr spcFirstLastPara="1" wrap="square" lIns="0" tIns="0" rIns="0" bIns="0" anchor="t" anchorCtr="0">
            <a:spAutoFit/>
          </a:bodyPr>
          <a:lstStyle/>
          <a:p>
            <a:pPr marL="0" marR="0" lvl="0" indent="0" algn="ctr" rtl="0">
              <a:lnSpc>
                <a:spcPct val="129996"/>
              </a:lnSpc>
              <a:spcBef>
                <a:spcPts val="0"/>
              </a:spcBef>
              <a:spcAft>
                <a:spcPts val="0"/>
              </a:spcAft>
              <a:buClr>
                <a:srgbClr val="000000"/>
              </a:buClr>
              <a:buSzPts val="4800"/>
              <a:buFont typeface="Arial"/>
              <a:buNone/>
            </a:pPr>
            <a:r>
              <a:rPr lang="en" sz="4800" b="0" i="0" u="none" strike="noStrike" cap="none">
                <a:solidFill>
                  <a:srgbClr val="3E2570"/>
                </a:solidFill>
                <a:latin typeface="Ovo"/>
                <a:ea typeface="Ovo"/>
                <a:cs typeface="Ovo"/>
                <a:sym typeface="Ovo"/>
              </a:rPr>
              <a:t>3</a:t>
            </a:r>
            <a:endParaRPr sz="700" b="0" i="0" u="none" strike="noStrike" cap="none">
              <a:solidFill>
                <a:srgbClr val="000000"/>
              </a:solidFill>
              <a:latin typeface="Arial"/>
              <a:ea typeface="Arial"/>
              <a:cs typeface="Arial"/>
              <a:sym typeface="Arial"/>
            </a:endParaRPr>
          </a:p>
        </p:txBody>
      </p:sp>
      <p:sp>
        <p:nvSpPr>
          <p:cNvPr id="125" name="Google Shape;125;p3"/>
          <p:cNvSpPr/>
          <p:nvPr/>
        </p:nvSpPr>
        <p:spPr>
          <a:xfrm>
            <a:off x="6456891" y="2448390"/>
            <a:ext cx="2208317" cy="4791"/>
          </a:xfrm>
          <a:prstGeom prst="rect">
            <a:avLst/>
          </a:prstGeom>
          <a:solidFill>
            <a:srgbClr val="3F404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
          <p:cNvSpPr txBox="1"/>
          <p:nvPr/>
        </p:nvSpPr>
        <p:spPr>
          <a:xfrm>
            <a:off x="6792674" y="3809209"/>
            <a:ext cx="2208300" cy="1101900"/>
          </a:xfrm>
          <a:prstGeom prst="rect">
            <a:avLst/>
          </a:prstGeom>
          <a:noFill/>
          <a:ln>
            <a:noFill/>
          </a:ln>
        </p:spPr>
        <p:txBody>
          <a:bodyPr spcFirstLastPara="1" wrap="square" lIns="0" tIns="0" rIns="0" bIns="0" anchor="t" anchorCtr="0">
            <a:spAutoFit/>
          </a:bodyPr>
          <a:lstStyle/>
          <a:p>
            <a:pPr marL="0" marR="0" lvl="0" indent="0" algn="l" rtl="0">
              <a:lnSpc>
                <a:spcPct val="139980"/>
              </a:lnSpc>
              <a:spcBef>
                <a:spcPts val="0"/>
              </a:spcBef>
              <a:spcAft>
                <a:spcPts val="0"/>
              </a:spcAft>
              <a:buClr>
                <a:srgbClr val="000000"/>
              </a:buClr>
              <a:buSzPts val="1000"/>
              <a:buFont typeface="Arial"/>
              <a:buNone/>
            </a:pPr>
            <a:r>
              <a:rPr lang="en" b="0" i="0" u="none" strike="noStrike" cap="none">
                <a:solidFill>
                  <a:srgbClr val="3F4042"/>
                </a:solidFill>
                <a:latin typeface="Arial"/>
                <a:ea typeface="Arial"/>
                <a:cs typeface="Arial"/>
                <a:sym typeface="Arial"/>
              </a:rPr>
              <a:t>Y M</a:t>
            </a:r>
            <a:r>
              <a:rPr lang="en">
                <a:solidFill>
                  <a:srgbClr val="3F4042"/>
                </a:solidFill>
              </a:rPr>
              <a:t>á</a:t>
            </a:r>
            <a:r>
              <a:rPr lang="en" b="0" i="0" u="none" strike="noStrike" cap="none">
                <a:solidFill>
                  <a:srgbClr val="3F4042"/>
                </a:solidFill>
                <a:latin typeface="Arial"/>
                <a:ea typeface="Arial"/>
                <a:cs typeface="Arial"/>
                <a:sym typeface="Arial"/>
              </a:rPr>
              <a:t>s</a:t>
            </a:r>
            <a:endParaRPr sz="1300"/>
          </a:p>
          <a:p>
            <a:pPr marL="171450" marR="0" lvl="0" indent="-171450" algn="l" rtl="0">
              <a:lnSpc>
                <a:spcPct val="139980"/>
              </a:lnSpc>
              <a:spcBef>
                <a:spcPts val="0"/>
              </a:spcBef>
              <a:spcAft>
                <a:spcPts val="0"/>
              </a:spcAft>
              <a:buClr>
                <a:srgbClr val="000000"/>
              </a:buClr>
              <a:buSzPts val="1000"/>
              <a:buFont typeface="Arial"/>
              <a:buChar char="•"/>
            </a:pPr>
            <a:r>
              <a:rPr lang="en" sz="1000" b="0" i="0" u="none" strike="noStrike" cap="none">
                <a:solidFill>
                  <a:srgbClr val="3F4042"/>
                </a:solidFill>
                <a:latin typeface="Arial"/>
                <a:ea typeface="Arial"/>
                <a:cs typeface="Arial"/>
                <a:sym typeface="Arial"/>
              </a:rPr>
              <a:t>Gastos de </a:t>
            </a:r>
            <a:r>
              <a:rPr lang="en" sz="1000">
                <a:solidFill>
                  <a:srgbClr val="3F4042"/>
                </a:solidFill>
              </a:rPr>
              <a:t>Vehículos</a:t>
            </a:r>
            <a:r>
              <a:rPr lang="en" sz="1000" b="0" i="0" u="none" strike="noStrike" cap="none">
                <a:solidFill>
                  <a:srgbClr val="3F4042"/>
                </a:solidFill>
                <a:latin typeface="Arial"/>
                <a:ea typeface="Arial"/>
                <a:cs typeface="Arial"/>
                <a:sym typeface="Arial"/>
              </a:rPr>
              <a:t> (Actual/179)</a:t>
            </a:r>
            <a:endParaRPr/>
          </a:p>
          <a:p>
            <a:pPr marL="171450" marR="0" lvl="0" indent="-171450" algn="l" rtl="0">
              <a:lnSpc>
                <a:spcPct val="139980"/>
              </a:lnSpc>
              <a:spcBef>
                <a:spcPts val="0"/>
              </a:spcBef>
              <a:spcAft>
                <a:spcPts val="0"/>
              </a:spcAft>
              <a:buClr>
                <a:srgbClr val="000000"/>
              </a:buClr>
              <a:buSzPts val="1000"/>
              <a:buFont typeface="Arial"/>
              <a:buChar char="•"/>
            </a:pPr>
            <a:r>
              <a:rPr lang="en" sz="1000" b="0" i="0" u="none" strike="noStrike" cap="none">
                <a:solidFill>
                  <a:srgbClr val="3F4042"/>
                </a:solidFill>
                <a:latin typeface="Arial"/>
                <a:ea typeface="Arial"/>
                <a:cs typeface="Arial"/>
                <a:sym typeface="Arial"/>
              </a:rPr>
              <a:t>Documentaci</a:t>
            </a:r>
            <a:r>
              <a:rPr lang="en" sz="1000">
                <a:solidFill>
                  <a:srgbClr val="3F4042"/>
                </a:solidFill>
              </a:rPr>
              <a:t>ó</a:t>
            </a:r>
            <a:r>
              <a:rPr lang="en" sz="1000" b="0" i="0" u="none" strike="noStrike" cap="none">
                <a:solidFill>
                  <a:srgbClr val="3F4042"/>
                </a:solidFill>
                <a:latin typeface="Arial"/>
                <a:ea typeface="Arial"/>
                <a:cs typeface="Arial"/>
                <a:sym typeface="Arial"/>
              </a:rPr>
              <a:t>n</a:t>
            </a:r>
            <a:endParaRPr/>
          </a:p>
          <a:p>
            <a:pPr marL="171450" marR="0" lvl="0" indent="-171450" algn="l" rtl="0">
              <a:lnSpc>
                <a:spcPct val="139980"/>
              </a:lnSpc>
              <a:spcBef>
                <a:spcPts val="0"/>
              </a:spcBef>
              <a:spcAft>
                <a:spcPts val="0"/>
              </a:spcAft>
              <a:buClr>
                <a:srgbClr val="000000"/>
              </a:buClr>
              <a:buSzPts val="1000"/>
              <a:buFont typeface="Arial"/>
              <a:buChar char="•"/>
            </a:pPr>
            <a:r>
              <a:rPr lang="en" sz="1000" b="0" i="0" u="none" strike="noStrike" cap="none">
                <a:solidFill>
                  <a:srgbClr val="3F4042"/>
                </a:solidFill>
                <a:latin typeface="Arial"/>
                <a:ea typeface="Arial"/>
                <a:cs typeface="Arial"/>
                <a:sym typeface="Arial"/>
              </a:rPr>
              <a:t>Pr</a:t>
            </a:r>
            <a:r>
              <a:rPr lang="en" sz="1000">
                <a:solidFill>
                  <a:srgbClr val="3F4042"/>
                </a:solidFill>
              </a:rPr>
              <a:t>é</a:t>
            </a:r>
            <a:r>
              <a:rPr lang="en" sz="1000" b="0" i="0" u="none" strike="noStrike" cap="none">
                <a:solidFill>
                  <a:srgbClr val="3F4042"/>
                </a:solidFill>
                <a:latin typeface="Arial"/>
                <a:ea typeface="Arial"/>
                <a:cs typeface="Arial"/>
                <a:sym typeface="Arial"/>
              </a:rPr>
              <a:t>stamos</a:t>
            </a:r>
            <a:endParaRPr/>
          </a:p>
          <a:p>
            <a:pPr marL="171450" marR="0" lvl="0" indent="-171450" algn="l" rtl="0">
              <a:lnSpc>
                <a:spcPct val="139980"/>
              </a:lnSpc>
              <a:spcBef>
                <a:spcPts val="0"/>
              </a:spcBef>
              <a:spcAft>
                <a:spcPts val="0"/>
              </a:spcAft>
              <a:buClr>
                <a:srgbClr val="000000"/>
              </a:buClr>
              <a:buSzPts val="1000"/>
              <a:buFont typeface="Arial"/>
              <a:buChar char="•"/>
            </a:pPr>
            <a:r>
              <a:rPr lang="en" sz="1000" b="0" i="0" u="none" strike="noStrike" cap="none">
                <a:solidFill>
                  <a:srgbClr val="3F4042"/>
                </a:solidFill>
                <a:latin typeface="Arial"/>
                <a:ea typeface="Arial"/>
                <a:cs typeface="Arial"/>
                <a:sym typeface="Arial"/>
              </a:rPr>
              <a:t>Regalos, 401(</a:t>
            </a:r>
            <a:r>
              <a:rPr lang="en" sz="1000">
                <a:solidFill>
                  <a:srgbClr val="3F4042"/>
                </a:solidFill>
              </a:rPr>
              <a:t>k</a:t>
            </a:r>
            <a:r>
              <a:rPr lang="en" sz="1000" b="0" i="0" u="none" strike="noStrike" cap="none">
                <a:solidFill>
                  <a:srgbClr val="3F4042"/>
                </a:solidFill>
                <a:latin typeface="Arial"/>
                <a:ea typeface="Arial"/>
                <a:cs typeface="Arial"/>
                <a:sym typeface="Arial"/>
              </a:rPr>
              <a:t>) plans</a:t>
            </a:r>
            <a:endParaRPr sz="1000" b="0" i="0" u="none" strike="noStrike" cap="none">
              <a:solidFill>
                <a:srgbClr val="000000"/>
              </a:solidFill>
              <a:latin typeface="Arial"/>
              <a:ea typeface="Arial"/>
              <a:cs typeface="Arial"/>
              <a:sym typeface="Arial"/>
            </a:endParaRPr>
          </a:p>
        </p:txBody>
      </p:sp>
      <p:sp>
        <p:nvSpPr>
          <p:cNvPr id="127" name="Google Shape;127;p3"/>
          <p:cNvSpPr txBox="1"/>
          <p:nvPr/>
        </p:nvSpPr>
        <p:spPr>
          <a:xfrm>
            <a:off x="6375693" y="3611770"/>
            <a:ext cx="399117" cy="960263"/>
          </a:xfrm>
          <a:prstGeom prst="rect">
            <a:avLst/>
          </a:prstGeom>
          <a:noFill/>
          <a:ln>
            <a:noFill/>
          </a:ln>
        </p:spPr>
        <p:txBody>
          <a:bodyPr spcFirstLastPara="1" wrap="square" lIns="0" tIns="0" rIns="0" bIns="0" anchor="t" anchorCtr="0">
            <a:spAutoFit/>
          </a:bodyPr>
          <a:lstStyle/>
          <a:p>
            <a:pPr marL="0" marR="0" lvl="0" indent="0" algn="ctr" rtl="0">
              <a:lnSpc>
                <a:spcPct val="129996"/>
              </a:lnSpc>
              <a:spcBef>
                <a:spcPts val="0"/>
              </a:spcBef>
              <a:spcAft>
                <a:spcPts val="0"/>
              </a:spcAft>
              <a:buClr>
                <a:srgbClr val="000000"/>
              </a:buClr>
              <a:buSzPts val="4800"/>
              <a:buFont typeface="Arial"/>
              <a:buNone/>
            </a:pPr>
            <a:r>
              <a:rPr lang="en" sz="4800" b="0" i="0" u="none" strike="noStrike" cap="none">
                <a:solidFill>
                  <a:srgbClr val="3E2570"/>
                </a:solidFill>
                <a:latin typeface="Ovo"/>
                <a:ea typeface="Ovo"/>
                <a:cs typeface="Ovo"/>
                <a:sym typeface="Ovo"/>
              </a:rPr>
              <a:t>4</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p:nvPr/>
        </p:nvSpPr>
        <p:spPr>
          <a:xfrm>
            <a:off x="0" y="0"/>
            <a:ext cx="9144000" cy="5143500"/>
          </a:xfrm>
          <a:prstGeom prst="rect">
            <a:avLst/>
          </a:prstGeom>
          <a:solidFill>
            <a:srgbClr val="64597A"/>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3" name="Google Shape;133;p5" descr="A picture containing text, stationary, pencil&#10;&#10;Description automatically generated"/>
          <p:cNvPicPr preferRelativeResize="0"/>
          <p:nvPr/>
        </p:nvPicPr>
        <p:blipFill rotWithShape="1">
          <a:blip r:embed="rId3">
            <a:alphaModFix amt="20000"/>
          </a:blip>
          <a:srcRect l="29"/>
          <a:stretch/>
        </p:blipFill>
        <p:spPr>
          <a:xfrm>
            <a:off x="0" y="0"/>
            <a:ext cx="9144000" cy="5143500"/>
          </a:xfrm>
          <a:prstGeom prst="rect">
            <a:avLst/>
          </a:prstGeom>
          <a:noFill/>
          <a:ln>
            <a:noFill/>
          </a:ln>
        </p:spPr>
      </p:pic>
      <p:sp>
        <p:nvSpPr>
          <p:cNvPr id="134" name="Google Shape;134;p5"/>
          <p:cNvSpPr txBox="1"/>
          <p:nvPr/>
        </p:nvSpPr>
        <p:spPr>
          <a:xfrm>
            <a:off x="514350" y="514350"/>
            <a:ext cx="2003100" cy="240000"/>
          </a:xfrm>
          <a:prstGeom prst="rect">
            <a:avLst/>
          </a:prstGeom>
          <a:noFill/>
          <a:ln>
            <a:noFill/>
          </a:ln>
        </p:spPr>
        <p:txBody>
          <a:bodyPr spcFirstLastPara="1" wrap="square" lIns="0" tIns="0" rIns="0" bIns="0" anchor="t" anchorCtr="0">
            <a:spAutoFit/>
          </a:bodyPr>
          <a:lstStyle/>
          <a:p>
            <a:pPr marL="0" marR="0" lvl="0" indent="0" algn="l" rtl="0">
              <a:lnSpc>
                <a:spcPct val="120063"/>
              </a:lnSpc>
              <a:spcBef>
                <a:spcPts val="0"/>
              </a:spcBef>
              <a:spcAft>
                <a:spcPts val="0"/>
              </a:spcAft>
              <a:buClr>
                <a:srgbClr val="000000"/>
              </a:buClr>
              <a:buSzPts val="1300"/>
              <a:buFont typeface="Arial"/>
              <a:buNone/>
            </a:pPr>
            <a:r>
              <a:rPr lang="en" sz="1300" b="0" i="0" u="none" strike="noStrike" cap="none">
                <a:solidFill>
                  <a:srgbClr val="FFFFFF"/>
                </a:solidFill>
                <a:latin typeface="Arial"/>
                <a:ea typeface="Arial"/>
                <a:cs typeface="Arial"/>
                <a:sym typeface="Arial"/>
              </a:rPr>
              <a:t>NEGOZEE</a:t>
            </a:r>
            <a:endParaRPr sz="1100" b="0" i="0" u="none" strike="noStrike" cap="none">
              <a:solidFill>
                <a:srgbClr val="000000"/>
              </a:solidFill>
              <a:latin typeface="Arial"/>
              <a:ea typeface="Arial"/>
              <a:cs typeface="Arial"/>
              <a:sym typeface="Arial"/>
            </a:endParaRPr>
          </a:p>
        </p:txBody>
      </p:sp>
      <p:sp>
        <p:nvSpPr>
          <p:cNvPr id="135" name="Google Shape;135;p5"/>
          <p:cNvSpPr/>
          <p:nvPr/>
        </p:nvSpPr>
        <p:spPr>
          <a:xfrm>
            <a:off x="1979392" y="1442500"/>
            <a:ext cx="4677058" cy="1798433"/>
          </a:xfrm>
          <a:prstGeom prst="rect">
            <a:avLst/>
          </a:pr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5"/>
          <p:cNvSpPr txBox="1"/>
          <p:nvPr/>
        </p:nvSpPr>
        <p:spPr>
          <a:xfrm>
            <a:off x="868386" y="4549831"/>
            <a:ext cx="4048200" cy="138600"/>
          </a:xfrm>
          <a:prstGeom prst="rect">
            <a:avLst/>
          </a:prstGeom>
          <a:noFill/>
          <a:ln>
            <a:noFill/>
          </a:ln>
        </p:spPr>
        <p:txBody>
          <a:bodyPr spcFirstLastPara="1" wrap="square" lIns="0" tIns="0" rIns="0" bIns="0" anchor="t" anchorCtr="0">
            <a:spAutoFit/>
          </a:bodyPr>
          <a:lstStyle/>
          <a:p>
            <a:pPr marL="0" marR="0" lvl="0" indent="0" algn="l" rtl="0">
              <a:lnSpc>
                <a:spcPct val="173333"/>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137" name="Google Shape;137;p5"/>
          <p:cNvSpPr txBox="1"/>
          <p:nvPr/>
        </p:nvSpPr>
        <p:spPr>
          <a:xfrm>
            <a:off x="2259035" y="1764508"/>
            <a:ext cx="4117800" cy="1154400"/>
          </a:xfrm>
          <a:prstGeom prst="rect">
            <a:avLst/>
          </a:prstGeom>
          <a:noFill/>
          <a:ln>
            <a:noFill/>
          </a:ln>
        </p:spPr>
        <p:txBody>
          <a:bodyPr spcFirstLastPara="1" wrap="square" lIns="0" tIns="0" rIns="0" bIns="0" anchor="t" anchorCtr="0">
            <a:spAutoFit/>
          </a:bodyPr>
          <a:lstStyle/>
          <a:p>
            <a:pPr marL="0" marR="0" lvl="0" indent="0" algn="ctr" rtl="0">
              <a:lnSpc>
                <a:spcPct val="129994"/>
              </a:lnSpc>
              <a:spcBef>
                <a:spcPts val="0"/>
              </a:spcBef>
              <a:spcAft>
                <a:spcPts val="0"/>
              </a:spcAft>
              <a:buClr>
                <a:srgbClr val="000000"/>
              </a:buClr>
              <a:buSzPts val="3900"/>
              <a:buFont typeface="Arial"/>
              <a:buNone/>
            </a:pPr>
            <a:r>
              <a:rPr lang="en" sz="7500" b="0" i="0" u="none" strike="noStrike" cap="none">
                <a:solidFill>
                  <a:srgbClr val="3E2570"/>
                </a:solidFill>
                <a:latin typeface="Ovo"/>
                <a:ea typeface="Ovo"/>
                <a:cs typeface="Ovo"/>
                <a:sym typeface="Ovo"/>
              </a:rPr>
              <a:t>Ingresos</a:t>
            </a:r>
            <a:endParaRPr sz="7500" b="0" i="0" u="none" strike="noStrike" cap="none">
              <a:solidFill>
                <a:srgbClr val="000000"/>
              </a:solidFill>
              <a:latin typeface="Arial"/>
              <a:ea typeface="Arial"/>
              <a:cs typeface="Arial"/>
              <a:sym typeface="Arial"/>
            </a:endParaRPr>
          </a:p>
        </p:txBody>
      </p:sp>
      <p:pic>
        <p:nvPicPr>
          <p:cNvPr id="138" name="Google Shape;138;p5"/>
          <p:cNvPicPr preferRelativeResize="0"/>
          <p:nvPr/>
        </p:nvPicPr>
        <p:blipFill rotWithShape="1">
          <a:blip r:embed="rId4">
            <a:alphaModFix/>
          </a:blip>
          <a:srcRect/>
          <a:stretch/>
        </p:blipFill>
        <p:spPr>
          <a:xfrm>
            <a:off x="8586426" y="4709254"/>
            <a:ext cx="445302" cy="321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5"/>
          <p:cNvSpPr/>
          <p:nvPr/>
        </p:nvSpPr>
        <p:spPr>
          <a:xfrm>
            <a:off x="0" y="0"/>
            <a:ext cx="9144000" cy="948000"/>
          </a:xfrm>
          <a:prstGeom prst="rect">
            <a:avLst/>
          </a:prstGeom>
          <a:solidFill>
            <a:srgbClr val="EDEDED"/>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55"/>
          <p:cNvSpPr txBox="1"/>
          <p:nvPr/>
        </p:nvSpPr>
        <p:spPr>
          <a:xfrm>
            <a:off x="514350" y="115725"/>
            <a:ext cx="7102800" cy="700192"/>
          </a:xfrm>
          <a:prstGeom prst="rect">
            <a:avLst/>
          </a:prstGeom>
          <a:noFill/>
          <a:ln>
            <a:noFill/>
          </a:ln>
        </p:spPr>
        <p:txBody>
          <a:bodyPr spcFirstLastPara="1" wrap="square" lIns="0" tIns="0" rIns="0" bIns="0" anchor="t" anchorCtr="0">
            <a:spAutoFit/>
          </a:bodyPr>
          <a:lstStyle/>
          <a:p>
            <a:pPr marL="0" marR="0" lvl="0" indent="0" algn="l" rtl="0">
              <a:lnSpc>
                <a:spcPct val="129994"/>
              </a:lnSpc>
              <a:spcBef>
                <a:spcPts val="0"/>
              </a:spcBef>
              <a:spcAft>
                <a:spcPts val="0"/>
              </a:spcAft>
              <a:buClr>
                <a:srgbClr val="000000"/>
              </a:buClr>
              <a:buSzPts val="3500"/>
              <a:buFont typeface="Arial"/>
              <a:buNone/>
            </a:pPr>
            <a:r>
              <a:rPr lang="en" sz="3500" b="1" i="0" u="none" strike="noStrike" cap="none">
                <a:solidFill>
                  <a:srgbClr val="3E2570"/>
                </a:solidFill>
                <a:latin typeface="Ovo"/>
                <a:ea typeface="Ovo"/>
                <a:cs typeface="Ovo"/>
                <a:sym typeface="Ovo"/>
              </a:rPr>
              <a:t>Tipo de Negocios</a:t>
            </a:r>
            <a:endParaRPr sz="100" b="0" i="0" u="none" strike="noStrike" cap="none">
              <a:solidFill>
                <a:srgbClr val="000000"/>
              </a:solidFill>
              <a:latin typeface="Arial"/>
              <a:ea typeface="Arial"/>
              <a:cs typeface="Arial"/>
              <a:sym typeface="Arial"/>
            </a:endParaRPr>
          </a:p>
        </p:txBody>
      </p:sp>
      <p:graphicFrame>
        <p:nvGraphicFramePr>
          <p:cNvPr id="145" name="Google Shape;145;p55"/>
          <p:cNvGraphicFramePr/>
          <p:nvPr/>
        </p:nvGraphicFramePr>
        <p:xfrm>
          <a:off x="840175" y="1517441"/>
          <a:ext cx="7463650" cy="2918650"/>
        </p:xfrm>
        <a:graphic>
          <a:graphicData uri="http://schemas.openxmlformats.org/drawingml/2006/table">
            <a:tbl>
              <a:tblPr>
                <a:noFill/>
                <a:tableStyleId>{5EAF974D-9B22-4339-B7D4-0DFCDBE09E93}</a:tableStyleId>
              </a:tblPr>
              <a:tblGrid>
                <a:gridCol w="3731825">
                  <a:extLst>
                    <a:ext uri="{9D8B030D-6E8A-4147-A177-3AD203B41FA5}">
                      <a16:colId xmlns:a16="http://schemas.microsoft.com/office/drawing/2014/main" val="20000"/>
                    </a:ext>
                  </a:extLst>
                </a:gridCol>
                <a:gridCol w="3731825">
                  <a:extLst>
                    <a:ext uri="{9D8B030D-6E8A-4147-A177-3AD203B41FA5}">
                      <a16:colId xmlns:a16="http://schemas.microsoft.com/office/drawing/2014/main" val="20001"/>
                    </a:ext>
                  </a:extLst>
                </a:gridCol>
              </a:tblGrid>
              <a:tr h="416950">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Contratista Independiente</a:t>
                      </a:r>
                      <a:endParaRPr sz="1300" u="none" strike="noStrike" cap="none"/>
                    </a:p>
                  </a:txBody>
                  <a:tcPr marL="63500" marR="63500" marT="63500" marB="63500"/>
                </a:tc>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LLC de Camaraderia</a:t>
                      </a:r>
                      <a:endParaRPr sz="1300" u="none" strike="noStrike" cap="none"/>
                    </a:p>
                  </a:txBody>
                  <a:tcPr marL="63500" marR="63500" marT="63500" marB="63500"/>
                </a:tc>
                <a:extLst>
                  <a:ext uri="{0D108BD9-81ED-4DB2-BD59-A6C34878D82A}">
                    <a16:rowId xmlns:a16="http://schemas.microsoft.com/office/drawing/2014/main" val="10000"/>
                  </a:ext>
                </a:extLst>
              </a:tr>
              <a:tr h="416950">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DBA</a:t>
                      </a:r>
                      <a:endParaRPr sz="1300" u="none" strike="noStrike" cap="none"/>
                    </a:p>
                  </a:txBody>
                  <a:tcPr marL="63500" marR="63500" marT="63500" marB="63500"/>
                </a:tc>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Restaurantes</a:t>
                      </a:r>
                      <a:endParaRPr sz="1300" u="none" strike="noStrike" cap="none"/>
                    </a:p>
                  </a:txBody>
                  <a:tcPr marL="63500" marR="63500" marT="63500" marB="63500"/>
                </a:tc>
                <a:extLst>
                  <a:ext uri="{0D108BD9-81ED-4DB2-BD59-A6C34878D82A}">
                    <a16:rowId xmlns:a16="http://schemas.microsoft.com/office/drawing/2014/main" val="10001"/>
                  </a:ext>
                </a:extLst>
              </a:tr>
              <a:tr h="416950">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LLC Un Miembro</a:t>
                      </a:r>
                      <a:endParaRPr sz="1300" u="none" strike="noStrike" cap="none"/>
                    </a:p>
                  </a:txBody>
                  <a:tcPr marL="63500" marR="63500" marT="63500" marB="63500"/>
                </a:tc>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Medicos</a:t>
                      </a:r>
                      <a:endParaRPr sz="1300" u="none" strike="noStrike" cap="none"/>
                    </a:p>
                  </a:txBody>
                  <a:tcPr marL="63500" marR="63500" marT="63500" marB="63500"/>
                </a:tc>
                <a:extLst>
                  <a:ext uri="{0D108BD9-81ED-4DB2-BD59-A6C34878D82A}">
                    <a16:rowId xmlns:a16="http://schemas.microsoft.com/office/drawing/2014/main" val="10002"/>
                  </a:ext>
                </a:extLst>
              </a:tr>
              <a:tr h="416950">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LLC más de un miembro</a:t>
                      </a:r>
                      <a:endParaRPr sz="1300" u="none" strike="noStrike" cap="none"/>
                    </a:p>
                  </a:txBody>
                  <a:tcPr marL="63500" marR="63500" marT="63500" marB="63500"/>
                </a:tc>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Dry Walleros</a:t>
                      </a:r>
                      <a:endParaRPr sz="1300" u="none" strike="noStrike" cap="none"/>
                    </a:p>
                  </a:txBody>
                  <a:tcPr marL="63500" marR="63500" marT="63500" marB="63500"/>
                </a:tc>
                <a:extLst>
                  <a:ext uri="{0D108BD9-81ED-4DB2-BD59-A6C34878D82A}">
                    <a16:rowId xmlns:a16="http://schemas.microsoft.com/office/drawing/2014/main" val="10003"/>
                  </a:ext>
                </a:extLst>
              </a:tr>
              <a:tr h="416950">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Corporacion - C </a:t>
                      </a:r>
                      <a:endParaRPr sz="1300" u="none" strike="noStrike" cap="none"/>
                    </a:p>
                  </a:txBody>
                  <a:tcPr marL="63500" marR="63500" marT="63500" marB="63500"/>
                </a:tc>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Salones</a:t>
                      </a:r>
                      <a:endParaRPr sz="1300" u="none" strike="noStrike" cap="none"/>
                    </a:p>
                  </a:txBody>
                  <a:tcPr marL="63500" marR="63500" marT="63500" marB="63500"/>
                </a:tc>
                <a:extLst>
                  <a:ext uri="{0D108BD9-81ED-4DB2-BD59-A6C34878D82A}">
                    <a16:rowId xmlns:a16="http://schemas.microsoft.com/office/drawing/2014/main" val="10004"/>
                  </a:ext>
                </a:extLst>
              </a:tr>
              <a:tr h="416950">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Corporacion - S</a:t>
                      </a:r>
                      <a:endParaRPr sz="1300" u="none" strike="noStrike" cap="none"/>
                    </a:p>
                  </a:txBody>
                  <a:tcPr marL="63500" marR="63500" marT="63500" marB="63500"/>
                </a:tc>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Limpieza</a:t>
                      </a:r>
                      <a:endParaRPr sz="1300" u="none" strike="noStrike" cap="none"/>
                    </a:p>
                  </a:txBody>
                  <a:tcPr marL="63500" marR="63500" marT="63500" marB="63500"/>
                </a:tc>
                <a:extLst>
                  <a:ext uri="{0D108BD9-81ED-4DB2-BD59-A6C34878D82A}">
                    <a16:rowId xmlns:a16="http://schemas.microsoft.com/office/drawing/2014/main" val="10005"/>
                  </a:ext>
                </a:extLst>
              </a:tr>
              <a:tr h="416950">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Corporacion Professional</a:t>
                      </a:r>
                      <a:endParaRPr sz="1300" u="none" strike="noStrike" cap="none"/>
                    </a:p>
                  </a:txBody>
                  <a:tcPr marL="63500" marR="63500" marT="63500" marB="63500"/>
                </a:tc>
                <a:tc>
                  <a:txBody>
                    <a:bodyPr/>
                    <a:lstStyle/>
                    <a:p>
                      <a:pPr marL="0" marR="0" lvl="0" indent="0" algn="ctr" rtl="0">
                        <a:lnSpc>
                          <a:spcPct val="100000"/>
                        </a:lnSpc>
                        <a:spcBef>
                          <a:spcPts val="0"/>
                        </a:spcBef>
                        <a:spcAft>
                          <a:spcPts val="0"/>
                        </a:spcAft>
                        <a:buClr>
                          <a:srgbClr val="000000"/>
                        </a:buClr>
                        <a:buSzPts val="1300"/>
                        <a:buFont typeface="Arial"/>
                        <a:buNone/>
                      </a:pPr>
                      <a:r>
                        <a:rPr lang="en" sz="1200" u="none" strike="noStrike" cap="none"/>
                        <a:t>Real Estate</a:t>
                      </a:r>
                      <a:endParaRPr sz="1300" u="none" strike="noStrike" cap="none"/>
                    </a:p>
                  </a:txBody>
                  <a:tcPr marL="63500" marR="63500" marT="63500" marB="63500"/>
                </a:tc>
                <a:extLst>
                  <a:ext uri="{0D108BD9-81ED-4DB2-BD59-A6C34878D82A}">
                    <a16:rowId xmlns:a16="http://schemas.microsoft.com/office/drawing/2014/main" val="10006"/>
                  </a:ext>
                </a:extLst>
              </a:tr>
            </a:tbl>
          </a:graphicData>
        </a:graphic>
      </p:graphicFrame>
      <p:pic>
        <p:nvPicPr>
          <p:cNvPr id="146" name="Google Shape;146;p55"/>
          <p:cNvPicPr preferRelativeResize="0"/>
          <p:nvPr/>
        </p:nvPicPr>
        <p:blipFill rotWithShape="1">
          <a:blip r:embed="rId3">
            <a:alphaModFix/>
          </a:blip>
          <a:srcRect/>
          <a:stretch/>
        </p:blipFill>
        <p:spPr>
          <a:xfrm>
            <a:off x="8586426" y="4709254"/>
            <a:ext cx="445302" cy="321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p:nvPr/>
        </p:nvSpPr>
        <p:spPr>
          <a:xfrm>
            <a:off x="0" y="0"/>
            <a:ext cx="9144000" cy="948000"/>
          </a:xfrm>
          <a:prstGeom prst="rect">
            <a:avLst/>
          </a:prstGeom>
          <a:solidFill>
            <a:srgbClr val="EDEDED"/>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9"/>
          <p:cNvSpPr txBox="1"/>
          <p:nvPr/>
        </p:nvSpPr>
        <p:spPr>
          <a:xfrm>
            <a:off x="514350" y="115725"/>
            <a:ext cx="7102800" cy="700192"/>
          </a:xfrm>
          <a:prstGeom prst="rect">
            <a:avLst/>
          </a:prstGeom>
          <a:noFill/>
          <a:ln>
            <a:noFill/>
          </a:ln>
        </p:spPr>
        <p:txBody>
          <a:bodyPr spcFirstLastPara="1" wrap="square" lIns="0" tIns="0" rIns="0" bIns="0" anchor="t" anchorCtr="0">
            <a:spAutoFit/>
          </a:bodyPr>
          <a:lstStyle/>
          <a:p>
            <a:pPr marL="0" marR="0" lvl="0" indent="0" algn="l" rtl="0">
              <a:lnSpc>
                <a:spcPct val="129994"/>
              </a:lnSpc>
              <a:spcBef>
                <a:spcPts val="0"/>
              </a:spcBef>
              <a:spcAft>
                <a:spcPts val="0"/>
              </a:spcAft>
              <a:buClr>
                <a:srgbClr val="000000"/>
              </a:buClr>
              <a:buSzPts val="3500"/>
              <a:buFont typeface="Arial"/>
              <a:buNone/>
            </a:pPr>
            <a:r>
              <a:rPr lang="en" sz="3500" b="1" i="0" u="none" strike="noStrike" cap="none">
                <a:solidFill>
                  <a:srgbClr val="3E2570"/>
                </a:solidFill>
                <a:latin typeface="Ovo"/>
                <a:ea typeface="Ovo"/>
                <a:cs typeface="Ovo"/>
                <a:sym typeface="Ovo"/>
              </a:rPr>
              <a:t>Clases de Ingreso</a:t>
            </a:r>
            <a:endParaRPr sz="100" b="0" i="0" u="none" strike="noStrike" cap="none">
              <a:solidFill>
                <a:srgbClr val="000000"/>
              </a:solidFill>
              <a:latin typeface="Arial"/>
              <a:ea typeface="Arial"/>
              <a:cs typeface="Arial"/>
              <a:sym typeface="Arial"/>
            </a:endParaRPr>
          </a:p>
        </p:txBody>
      </p:sp>
      <p:graphicFrame>
        <p:nvGraphicFramePr>
          <p:cNvPr id="153" name="Google Shape;153;p9"/>
          <p:cNvGraphicFramePr/>
          <p:nvPr/>
        </p:nvGraphicFramePr>
        <p:xfrm>
          <a:off x="840175" y="1276975"/>
          <a:ext cx="7463650" cy="3359000"/>
        </p:xfrm>
        <a:graphic>
          <a:graphicData uri="http://schemas.openxmlformats.org/drawingml/2006/table">
            <a:tbl>
              <a:tblPr>
                <a:noFill/>
                <a:tableStyleId>{5EAF974D-9B22-4339-B7D4-0DFCDBE09E93}</a:tableStyleId>
              </a:tblPr>
              <a:tblGrid>
                <a:gridCol w="3731825">
                  <a:extLst>
                    <a:ext uri="{9D8B030D-6E8A-4147-A177-3AD203B41FA5}">
                      <a16:colId xmlns:a16="http://schemas.microsoft.com/office/drawing/2014/main" val="20000"/>
                    </a:ext>
                  </a:extLst>
                </a:gridCol>
                <a:gridCol w="3731825">
                  <a:extLst>
                    <a:ext uri="{9D8B030D-6E8A-4147-A177-3AD203B41FA5}">
                      <a16:colId xmlns:a16="http://schemas.microsoft.com/office/drawing/2014/main" val="20001"/>
                    </a:ext>
                  </a:extLst>
                </a:gridCol>
              </a:tblGrid>
              <a:tr h="419875">
                <a:tc>
                  <a:txBody>
                    <a:bodyPr/>
                    <a:lstStyle/>
                    <a:p>
                      <a:pPr marL="0" marR="0" lvl="0" indent="0" algn="ctr" rtl="0">
                        <a:lnSpc>
                          <a:spcPct val="100000"/>
                        </a:lnSpc>
                        <a:spcBef>
                          <a:spcPts val="0"/>
                        </a:spcBef>
                        <a:spcAft>
                          <a:spcPts val="0"/>
                        </a:spcAft>
                        <a:buClr>
                          <a:srgbClr val="000000"/>
                        </a:buClr>
                        <a:buSzPts val="1300"/>
                        <a:buFont typeface="Arial"/>
                        <a:buNone/>
                      </a:pPr>
                      <a:r>
                        <a:rPr lang="en" sz="1300" b="1" u="none" strike="noStrike" cap="none"/>
                        <a:t>Si</a:t>
                      </a:r>
                      <a:endParaRPr sz="1300" b="1" u="none" strike="noStrike" cap="none"/>
                    </a:p>
                  </a:txBody>
                  <a:tcPr marL="63500" marR="63500" marT="63500" marB="63500"/>
                </a:tc>
                <a:tc>
                  <a:txBody>
                    <a:bodyPr/>
                    <a:lstStyle/>
                    <a:p>
                      <a:pPr marL="0" marR="0" lvl="0" indent="0" algn="ctr" rtl="0">
                        <a:lnSpc>
                          <a:spcPct val="100000"/>
                        </a:lnSpc>
                        <a:spcBef>
                          <a:spcPts val="0"/>
                        </a:spcBef>
                        <a:spcAft>
                          <a:spcPts val="0"/>
                        </a:spcAft>
                        <a:buClr>
                          <a:srgbClr val="000000"/>
                        </a:buClr>
                        <a:buSzPts val="1300"/>
                        <a:buFont typeface="Arial"/>
                        <a:buNone/>
                      </a:pPr>
                      <a:r>
                        <a:rPr lang="en" sz="1300" b="1" u="none" strike="noStrike" cap="none"/>
                        <a:t>NO</a:t>
                      </a:r>
                      <a:endParaRPr sz="1300" b="1" u="none" strike="noStrike" cap="none"/>
                    </a:p>
                  </a:txBody>
                  <a:tcPr marL="63500" marR="63500" marT="63500" marB="63500"/>
                </a:tc>
                <a:extLst>
                  <a:ext uri="{0D108BD9-81ED-4DB2-BD59-A6C34878D82A}">
                    <a16:rowId xmlns:a16="http://schemas.microsoft.com/office/drawing/2014/main" val="10000"/>
                  </a:ext>
                </a:extLst>
              </a:tr>
              <a:tr h="419875">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Ventas de Mercancía</a:t>
                      </a:r>
                      <a:endParaRPr sz="1300" u="none" strike="noStrike" cap="none"/>
                    </a:p>
                  </a:txBody>
                  <a:tcPr marL="63500" marR="63500" marT="63500" marB="63500"/>
                </a:tc>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Depósitos de socios o Dueño</a:t>
                      </a:r>
                      <a:endParaRPr sz="1300" u="none" strike="noStrike" cap="none"/>
                    </a:p>
                  </a:txBody>
                  <a:tcPr marL="63500" marR="63500" marT="63500" marB="63500"/>
                </a:tc>
                <a:extLst>
                  <a:ext uri="{0D108BD9-81ED-4DB2-BD59-A6C34878D82A}">
                    <a16:rowId xmlns:a16="http://schemas.microsoft.com/office/drawing/2014/main" val="10001"/>
                  </a:ext>
                </a:extLst>
              </a:tr>
              <a:tr h="419875">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Ventas de Servicios</a:t>
                      </a:r>
                      <a:endParaRPr sz="1300" u="none" strike="noStrike" cap="none"/>
                    </a:p>
                  </a:txBody>
                  <a:tcPr marL="63500" marR="63500" marT="63500" marB="63500"/>
                </a:tc>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Prestamos de Socios o Duenos</a:t>
                      </a:r>
                      <a:endParaRPr sz="1300" u="none" strike="noStrike" cap="none"/>
                    </a:p>
                  </a:txBody>
                  <a:tcPr marL="63500" marR="63500" marT="63500" marB="63500"/>
                </a:tc>
                <a:extLst>
                  <a:ext uri="{0D108BD9-81ED-4DB2-BD59-A6C34878D82A}">
                    <a16:rowId xmlns:a16="http://schemas.microsoft.com/office/drawing/2014/main" val="10002"/>
                  </a:ext>
                </a:extLst>
              </a:tr>
              <a:tr h="419875">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Ventas de Activo Fijos</a:t>
                      </a:r>
                      <a:endParaRPr sz="1300" u="none" strike="noStrike" cap="none"/>
                    </a:p>
                  </a:txBody>
                  <a:tcPr marL="63500" marR="63500" marT="63500" marB="63500"/>
                </a:tc>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Herencias</a:t>
                      </a:r>
                      <a:endParaRPr sz="1300" u="none" strike="noStrike" cap="none"/>
                    </a:p>
                  </a:txBody>
                  <a:tcPr marL="63500" marR="63500" marT="63500" marB="63500"/>
                </a:tc>
                <a:extLst>
                  <a:ext uri="{0D108BD9-81ED-4DB2-BD59-A6C34878D82A}">
                    <a16:rowId xmlns:a16="http://schemas.microsoft.com/office/drawing/2014/main" val="10003"/>
                  </a:ext>
                </a:extLst>
              </a:tr>
              <a:tr h="419875">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Regalias (Royalties)</a:t>
                      </a:r>
                      <a:endParaRPr sz="1300" u="none" strike="noStrike" cap="none"/>
                    </a:p>
                  </a:txBody>
                  <a:tcPr marL="63500" marR="63500" marT="63500" marB="63500"/>
                </a:tc>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Donaciones</a:t>
                      </a:r>
                      <a:endParaRPr sz="1400" u="none" strike="noStrike" cap="none"/>
                    </a:p>
                  </a:txBody>
                  <a:tcPr marL="63500" marR="63500" marT="63500" marB="63500"/>
                </a:tc>
                <a:extLst>
                  <a:ext uri="{0D108BD9-81ED-4DB2-BD59-A6C34878D82A}">
                    <a16:rowId xmlns:a16="http://schemas.microsoft.com/office/drawing/2014/main" val="10004"/>
                  </a:ext>
                </a:extLst>
              </a:tr>
              <a:tr h="419875">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Comisiones </a:t>
                      </a:r>
                      <a:endParaRPr sz="1300" u="none" strike="noStrike" cap="none"/>
                    </a:p>
                  </a:txBody>
                  <a:tcPr marL="63500" marR="63500" marT="63500" marB="63500"/>
                </a:tc>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Regalos</a:t>
                      </a:r>
                      <a:endParaRPr sz="1300" u="none" strike="noStrike" cap="none"/>
                    </a:p>
                  </a:txBody>
                  <a:tcPr marL="63500" marR="63500" marT="63500" marB="63500"/>
                </a:tc>
                <a:extLst>
                  <a:ext uri="{0D108BD9-81ED-4DB2-BD59-A6C34878D82A}">
                    <a16:rowId xmlns:a16="http://schemas.microsoft.com/office/drawing/2014/main" val="10005"/>
                  </a:ext>
                </a:extLst>
              </a:tr>
              <a:tr h="419875">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Interest</a:t>
                      </a:r>
                      <a:endParaRPr sz="1300" u="none" strike="noStrike" cap="none"/>
                    </a:p>
                  </a:txBody>
                  <a:tcPr marL="63500" marR="63500" marT="63500" marB="63500"/>
                </a:tc>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Seguro de Vida</a:t>
                      </a:r>
                      <a:endParaRPr sz="1300" u="none" strike="noStrike" cap="none"/>
                    </a:p>
                  </a:txBody>
                  <a:tcPr marL="63500" marR="63500" marT="63500" marB="63500"/>
                </a:tc>
                <a:extLst>
                  <a:ext uri="{0D108BD9-81ED-4DB2-BD59-A6C34878D82A}">
                    <a16:rowId xmlns:a16="http://schemas.microsoft.com/office/drawing/2014/main" val="10006"/>
                  </a:ext>
                </a:extLst>
              </a:tr>
              <a:tr h="419875">
                <a:tc>
                  <a:txBody>
                    <a:bodyPr/>
                    <a:lstStyle/>
                    <a:p>
                      <a:pPr marL="0" marR="0" lvl="0" indent="0" algn="ctr" rtl="0">
                        <a:lnSpc>
                          <a:spcPct val="100000"/>
                        </a:lnSpc>
                        <a:spcBef>
                          <a:spcPts val="0"/>
                        </a:spcBef>
                        <a:spcAft>
                          <a:spcPts val="0"/>
                        </a:spcAft>
                        <a:buClr>
                          <a:srgbClr val="000000"/>
                        </a:buClr>
                        <a:buSzPts val="1300"/>
                        <a:buFont typeface="Arial"/>
                        <a:buNone/>
                      </a:pPr>
                      <a:r>
                        <a:rPr lang="en" sz="1300" u="none" strike="noStrike" cap="none"/>
                        <a:t>Renta</a:t>
                      </a:r>
                      <a:endParaRPr sz="1300" u="none" strike="noStrike" cap="none"/>
                    </a:p>
                  </a:txBody>
                  <a:tcPr marL="63500" marR="63500" marT="63500" marB="63500"/>
                </a:tc>
                <a:tc>
                  <a:txBody>
                    <a:bodyPr/>
                    <a:lstStyle/>
                    <a:p>
                      <a:pPr marL="0" marR="0" lvl="0" indent="0" algn="ctr" rtl="0">
                        <a:lnSpc>
                          <a:spcPct val="100000"/>
                        </a:lnSpc>
                        <a:spcBef>
                          <a:spcPts val="0"/>
                        </a:spcBef>
                        <a:spcAft>
                          <a:spcPts val="0"/>
                        </a:spcAft>
                        <a:buClr>
                          <a:srgbClr val="000000"/>
                        </a:buClr>
                        <a:buSzPts val="1300"/>
                        <a:buFont typeface="Arial"/>
                        <a:buNone/>
                      </a:pPr>
                      <a:r>
                        <a:rPr lang="en" sz="1200" u="none" strike="noStrike" cap="none"/>
                        <a:t>Manutención de los hijos</a:t>
                      </a:r>
                      <a:endParaRPr sz="1300" u="none" strike="noStrike" cap="none"/>
                    </a:p>
                  </a:txBody>
                  <a:tcPr marL="63500" marR="63500" marT="63500" marB="63500"/>
                </a:tc>
                <a:extLst>
                  <a:ext uri="{0D108BD9-81ED-4DB2-BD59-A6C34878D82A}">
                    <a16:rowId xmlns:a16="http://schemas.microsoft.com/office/drawing/2014/main" val="10007"/>
                  </a:ext>
                </a:extLst>
              </a:tr>
            </a:tbl>
          </a:graphicData>
        </a:graphic>
      </p:graphicFrame>
      <p:pic>
        <p:nvPicPr>
          <p:cNvPr id="154" name="Google Shape;154;p9"/>
          <p:cNvPicPr preferRelativeResize="0"/>
          <p:nvPr/>
        </p:nvPicPr>
        <p:blipFill rotWithShape="1">
          <a:blip r:embed="rId3">
            <a:alphaModFix/>
          </a:blip>
          <a:srcRect/>
          <a:stretch/>
        </p:blipFill>
        <p:spPr>
          <a:xfrm>
            <a:off x="8586426" y="4709254"/>
            <a:ext cx="445302" cy="321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4"/>
          <p:cNvSpPr/>
          <p:nvPr/>
        </p:nvSpPr>
        <p:spPr>
          <a:xfrm>
            <a:off x="0" y="0"/>
            <a:ext cx="9144000" cy="948000"/>
          </a:xfrm>
          <a:prstGeom prst="rect">
            <a:avLst/>
          </a:prstGeom>
          <a:solidFill>
            <a:srgbClr val="EDEDED"/>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4"/>
          <p:cNvSpPr txBox="1"/>
          <p:nvPr/>
        </p:nvSpPr>
        <p:spPr>
          <a:xfrm>
            <a:off x="507612" y="92161"/>
            <a:ext cx="8078700" cy="538800"/>
          </a:xfrm>
          <a:prstGeom prst="rect">
            <a:avLst/>
          </a:prstGeom>
          <a:noFill/>
          <a:ln>
            <a:noFill/>
          </a:ln>
        </p:spPr>
        <p:txBody>
          <a:bodyPr spcFirstLastPara="1" wrap="square" lIns="0" tIns="0" rIns="0" bIns="0" anchor="t" anchorCtr="0">
            <a:spAutoFit/>
          </a:bodyPr>
          <a:lstStyle/>
          <a:p>
            <a:pPr marL="0" marR="0" lvl="0" indent="0" algn="l" rtl="0">
              <a:lnSpc>
                <a:spcPct val="129994"/>
              </a:lnSpc>
              <a:spcBef>
                <a:spcPts val="0"/>
              </a:spcBef>
              <a:spcAft>
                <a:spcPts val="0"/>
              </a:spcAft>
              <a:buClr>
                <a:srgbClr val="000000"/>
              </a:buClr>
              <a:buSzPts val="3500"/>
              <a:buFont typeface="Arial"/>
              <a:buNone/>
            </a:pPr>
            <a:r>
              <a:rPr lang="en" sz="3500" b="1" i="0" u="none" strike="noStrike" cap="none">
                <a:solidFill>
                  <a:srgbClr val="3E2570"/>
                </a:solidFill>
                <a:latin typeface="Ovo"/>
                <a:ea typeface="Ovo"/>
                <a:cs typeface="Ovo"/>
                <a:sym typeface="Ovo"/>
              </a:rPr>
              <a:t>Clasificando Sus Ingreso de </a:t>
            </a:r>
            <a:r>
              <a:rPr lang="en" sz="3500" b="1">
                <a:solidFill>
                  <a:srgbClr val="3E2570"/>
                </a:solidFill>
                <a:latin typeface="Ovo"/>
                <a:ea typeface="Ovo"/>
                <a:cs typeface="Ovo"/>
                <a:sym typeface="Ovo"/>
              </a:rPr>
              <a:t>O</a:t>
            </a:r>
            <a:r>
              <a:rPr lang="en" sz="3500" b="1" i="0" u="none" strike="noStrike" cap="none">
                <a:solidFill>
                  <a:srgbClr val="3E2570"/>
                </a:solidFill>
                <a:latin typeface="Ovo"/>
                <a:ea typeface="Ovo"/>
                <a:cs typeface="Ovo"/>
                <a:sym typeface="Ovo"/>
              </a:rPr>
              <a:t>peraciones</a:t>
            </a:r>
            <a:endParaRPr sz="100" b="0" i="0" u="none" strike="noStrike" cap="none">
              <a:solidFill>
                <a:srgbClr val="000000"/>
              </a:solidFill>
              <a:latin typeface="Arial"/>
              <a:ea typeface="Arial"/>
              <a:cs typeface="Arial"/>
              <a:sym typeface="Arial"/>
            </a:endParaRPr>
          </a:p>
        </p:txBody>
      </p:sp>
      <p:sp>
        <p:nvSpPr>
          <p:cNvPr id="161" name="Google Shape;161;p14"/>
          <p:cNvSpPr txBox="1"/>
          <p:nvPr/>
        </p:nvSpPr>
        <p:spPr>
          <a:xfrm>
            <a:off x="448889" y="1603738"/>
            <a:ext cx="3727200" cy="231000"/>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Facturas de clientes</a:t>
            </a:r>
            <a:endParaRPr sz="1500" b="0" i="0" u="none" strike="noStrike" cap="none">
              <a:solidFill>
                <a:srgbClr val="3F4042"/>
              </a:solidFill>
              <a:latin typeface="Arial"/>
              <a:ea typeface="Arial"/>
              <a:cs typeface="Arial"/>
              <a:sym typeface="Arial"/>
            </a:endParaRPr>
          </a:p>
        </p:txBody>
      </p:sp>
      <p:sp>
        <p:nvSpPr>
          <p:cNvPr id="162" name="Google Shape;162;p14"/>
          <p:cNvSpPr txBox="1"/>
          <p:nvPr/>
        </p:nvSpPr>
        <p:spPr>
          <a:xfrm>
            <a:off x="448889" y="2187449"/>
            <a:ext cx="3727200" cy="231000"/>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Cuentas de Bancos</a:t>
            </a:r>
            <a:endParaRPr sz="1500" b="0" i="0" u="none" strike="noStrike" cap="none">
              <a:solidFill>
                <a:srgbClr val="3F4042"/>
              </a:solidFill>
              <a:latin typeface="Arial"/>
              <a:ea typeface="Arial"/>
              <a:cs typeface="Arial"/>
              <a:sym typeface="Arial"/>
            </a:endParaRPr>
          </a:p>
        </p:txBody>
      </p:sp>
      <p:sp>
        <p:nvSpPr>
          <p:cNvPr id="163" name="Google Shape;163;p14"/>
          <p:cNvSpPr txBox="1"/>
          <p:nvPr/>
        </p:nvSpPr>
        <p:spPr>
          <a:xfrm>
            <a:off x="448889" y="2751138"/>
            <a:ext cx="4765500" cy="231000"/>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Sistemas de Punto de Ventas</a:t>
            </a:r>
            <a:endParaRPr sz="1500" b="0" i="0" u="none" strike="noStrike" cap="none">
              <a:solidFill>
                <a:srgbClr val="3F4042"/>
              </a:solidFill>
              <a:latin typeface="Arial"/>
              <a:ea typeface="Arial"/>
              <a:cs typeface="Arial"/>
              <a:sym typeface="Arial"/>
            </a:endParaRPr>
          </a:p>
        </p:txBody>
      </p:sp>
      <p:sp>
        <p:nvSpPr>
          <p:cNvPr id="164" name="Google Shape;164;p14"/>
          <p:cNvSpPr txBox="1"/>
          <p:nvPr/>
        </p:nvSpPr>
        <p:spPr>
          <a:xfrm>
            <a:off x="448889" y="3324838"/>
            <a:ext cx="3727200" cy="231000"/>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Sistemas de su propio websites</a:t>
            </a:r>
            <a:endParaRPr sz="1500" b="0" i="0" u="none" strike="noStrike" cap="none">
              <a:solidFill>
                <a:srgbClr val="3F4042"/>
              </a:solidFill>
              <a:latin typeface="Arial"/>
              <a:ea typeface="Arial"/>
              <a:cs typeface="Arial"/>
              <a:sym typeface="Arial"/>
            </a:endParaRPr>
          </a:p>
        </p:txBody>
      </p:sp>
      <p:sp>
        <p:nvSpPr>
          <p:cNvPr id="165" name="Google Shape;165;p14"/>
          <p:cNvSpPr txBox="1"/>
          <p:nvPr/>
        </p:nvSpPr>
        <p:spPr>
          <a:xfrm>
            <a:off x="448889" y="3898538"/>
            <a:ext cx="3727200" cy="300082"/>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Square, Zelle, Venmo, Paypal </a:t>
            </a:r>
            <a:endParaRPr sz="1500" b="0" i="0" u="none" strike="noStrike" cap="none">
              <a:solidFill>
                <a:srgbClr val="3F4042"/>
              </a:solidFill>
              <a:latin typeface="Arial"/>
              <a:ea typeface="Arial"/>
              <a:cs typeface="Arial"/>
              <a:sym typeface="Arial"/>
            </a:endParaRPr>
          </a:p>
        </p:txBody>
      </p:sp>
      <p:pic>
        <p:nvPicPr>
          <p:cNvPr id="166" name="Google Shape;166;p14"/>
          <p:cNvPicPr preferRelativeResize="0"/>
          <p:nvPr/>
        </p:nvPicPr>
        <p:blipFill rotWithShape="1">
          <a:blip r:embed="rId3">
            <a:alphaModFix/>
          </a:blip>
          <a:srcRect/>
          <a:stretch/>
        </p:blipFill>
        <p:spPr>
          <a:xfrm>
            <a:off x="8586426" y="4709254"/>
            <a:ext cx="445302" cy="321350"/>
          </a:xfrm>
          <a:prstGeom prst="rect">
            <a:avLst/>
          </a:prstGeom>
          <a:noFill/>
          <a:ln>
            <a:noFill/>
          </a:ln>
        </p:spPr>
      </p:pic>
      <p:pic>
        <p:nvPicPr>
          <p:cNvPr id="167" name="Google Shape;167;p14"/>
          <p:cNvPicPr preferRelativeResize="0"/>
          <p:nvPr/>
        </p:nvPicPr>
        <p:blipFill>
          <a:blip r:embed="rId4">
            <a:alphaModFix/>
          </a:blip>
          <a:stretch>
            <a:fillRect/>
          </a:stretch>
        </p:blipFill>
        <p:spPr>
          <a:xfrm>
            <a:off x="507598" y="1100400"/>
            <a:ext cx="6620974" cy="350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4"/>
          <p:cNvSpPr txBox="1"/>
          <p:nvPr/>
        </p:nvSpPr>
        <p:spPr>
          <a:xfrm>
            <a:off x="983950" y="2564010"/>
            <a:ext cx="6799200" cy="531000"/>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Ventas de Operaciones Menos </a:t>
            </a:r>
            <a:r>
              <a:rPr lang="en" sz="1500">
                <a:solidFill>
                  <a:srgbClr val="3F4042"/>
                </a:solidFill>
              </a:rPr>
              <a:t>Returns = Ventas Netas “Net Sales”</a:t>
            </a:r>
            <a:endParaRPr/>
          </a:p>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Siempre los Sales Son Menos los Sales Taxes   </a:t>
            </a:r>
            <a:endParaRPr sz="1500" b="0" i="0" u="none" strike="noStrike" cap="none">
              <a:solidFill>
                <a:srgbClr val="3F4042"/>
              </a:solidFill>
              <a:latin typeface="Arial"/>
              <a:ea typeface="Arial"/>
              <a:cs typeface="Arial"/>
              <a:sym typeface="Arial"/>
            </a:endParaRPr>
          </a:p>
        </p:txBody>
      </p:sp>
      <p:sp>
        <p:nvSpPr>
          <p:cNvPr id="173" name="Google Shape;173;p4"/>
          <p:cNvSpPr/>
          <p:nvPr/>
        </p:nvSpPr>
        <p:spPr>
          <a:xfrm>
            <a:off x="401648" y="3584975"/>
            <a:ext cx="7963800" cy="682800"/>
          </a:xfrm>
          <a:prstGeom prst="rect">
            <a:avLst/>
          </a:prstGeom>
          <a:solidFill>
            <a:srgbClr val="F8F9FA"/>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202124"/>
              </a:buClr>
              <a:buSzPts val="1500"/>
              <a:buFont typeface="Arial"/>
              <a:buNone/>
            </a:pPr>
            <a:r>
              <a:rPr lang="en" sz="1500" b="0" i="0" u="none" strike="noStrike" cap="none">
                <a:solidFill>
                  <a:srgbClr val="202124"/>
                </a:solidFill>
                <a:latin typeface="Arial"/>
                <a:ea typeface="Arial"/>
                <a:cs typeface="Arial"/>
                <a:sym typeface="Arial"/>
              </a:rPr>
              <a:t>Por lo tanto, el impuesto sobre las ventas no se muestra en un informe de ingresos. </a:t>
            </a:r>
            <a:endParaRPr/>
          </a:p>
          <a:p>
            <a:pPr marL="0" marR="0" lvl="0" indent="0" algn="l" rtl="0">
              <a:lnSpc>
                <a:spcPct val="100000"/>
              </a:lnSpc>
              <a:spcBef>
                <a:spcPts val="0"/>
              </a:spcBef>
              <a:spcAft>
                <a:spcPts val="0"/>
              </a:spcAft>
              <a:buClr>
                <a:srgbClr val="202124"/>
              </a:buClr>
              <a:buSzPts val="1500"/>
              <a:buFont typeface="Arial"/>
              <a:buNone/>
            </a:pPr>
            <a:r>
              <a:rPr lang="en" sz="1500" b="0" i="0" u="none" strike="noStrike" cap="none">
                <a:solidFill>
                  <a:srgbClr val="202124"/>
                </a:solidFill>
                <a:latin typeface="Arial"/>
                <a:ea typeface="Arial"/>
                <a:cs typeface="Arial"/>
                <a:sym typeface="Arial"/>
              </a:rPr>
              <a:t>El impuesto sobre las ventas recaudado figura como un pasivo corriente hasta que se remita al gobierno.</a:t>
            </a:r>
            <a:r>
              <a:rPr lang="en" sz="1500" b="0" i="0" u="none" strike="noStrike" cap="none">
                <a:solidFill>
                  <a:schemeClr val="dk1"/>
                </a:solidFill>
                <a:latin typeface="Arial"/>
                <a:ea typeface="Arial"/>
                <a:cs typeface="Arial"/>
                <a:sym typeface="Arial"/>
              </a:rPr>
              <a:t> </a:t>
            </a:r>
            <a:endParaRPr/>
          </a:p>
        </p:txBody>
      </p:sp>
      <p:pic>
        <p:nvPicPr>
          <p:cNvPr id="174" name="Google Shape;174;p4"/>
          <p:cNvPicPr preferRelativeResize="0"/>
          <p:nvPr/>
        </p:nvPicPr>
        <p:blipFill rotWithShape="1">
          <a:blip r:embed="rId3">
            <a:alphaModFix/>
          </a:blip>
          <a:srcRect/>
          <a:stretch/>
        </p:blipFill>
        <p:spPr>
          <a:xfrm>
            <a:off x="1431494" y="1051160"/>
            <a:ext cx="5693833" cy="1409699"/>
          </a:xfrm>
          <a:prstGeom prst="rect">
            <a:avLst/>
          </a:prstGeom>
          <a:noFill/>
          <a:ln>
            <a:noFill/>
          </a:ln>
        </p:spPr>
      </p:pic>
      <p:sp>
        <p:nvSpPr>
          <p:cNvPr id="175" name="Google Shape;175;p4"/>
          <p:cNvSpPr/>
          <p:nvPr/>
        </p:nvSpPr>
        <p:spPr>
          <a:xfrm>
            <a:off x="0" y="0"/>
            <a:ext cx="9144000" cy="948000"/>
          </a:xfrm>
          <a:prstGeom prst="rect">
            <a:avLst/>
          </a:prstGeom>
          <a:solidFill>
            <a:srgbClr val="EDEDED"/>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p:cNvSpPr txBox="1"/>
          <p:nvPr/>
        </p:nvSpPr>
        <p:spPr>
          <a:xfrm>
            <a:off x="514350" y="115725"/>
            <a:ext cx="7102800" cy="700192"/>
          </a:xfrm>
          <a:prstGeom prst="rect">
            <a:avLst/>
          </a:prstGeom>
          <a:noFill/>
          <a:ln>
            <a:noFill/>
          </a:ln>
        </p:spPr>
        <p:txBody>
          <a:bodyPr spcFirstLastPara="1" wrap="square" lIns="0" tIns="0" rIns="0" bIns="0" anchor="t" anchorCtr="0">
            <a:spAutoFit/>
          </a:bodyPr>
          <a:lstStyle/>
          <a:p>
            <a:pPr marL="0" marR="0" lvl="0" indent="0" algn="l" rtl="0">
              <a:lnSpc>
                <a:spcPct val="129994"/>
              </a:lnSpc>
              <a:spcBef>
                <a:spcPts val="0"/>
              </a:spcBef>
              <a:spcAft>
                <a:spcPts val="0"/>
              </a:spcAft>
              <a:buClr>
                <a:srgbClr val="000000"/>
              </a:buClr>
              <a:buSzPts val="3500"/>
              <a:buFont typeface="Arial"/>
              <a:buNone/>
            </a:pPr>
            <a:r>
              <a:rPr lang="en" sz="3500" b="1" i="0" u="none" strike="noStrike" cap="none" dirty="0">
                <a:solidFill>
                  <a:srgbClr val="3E2570"/>
                </a:solidFill>
                <a:latin typeface="Ovo"/>
                <a:ea typeface="Ovo"/>
                <a:cs typeface="Ovo"/>
                <a:sym typeface="Ovo"/>
              </a:rPr>
              <a:t>1 - </a:t>
            </a:r>
            <a:r>
              <a:rPr lang="en" sz="3500" b="1" dirty="0">
                <a:solidFill>
                  <a:srgbClr val="3E2570"/>
                </a:solidFill>
                <a:latin typeface="Ovo"/>
                <a:ea typeface="Ovo"/>
                <a:cs typeface="Ovo"/>
                <a:sym typeface="Ovo"/>
              </a:rPr>
              <a:t> “Net Sales”</a:t>
            </a:r>
            <a:endParaRPr sz="1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6"/>
          <p:cNvSpPr/>
          <p:nvPr/>
        </p:nvSpPr>
        <p:spPr>
          <a:xfrm>
            <a:off x="0" y="0"/>
            <a:ext cx="9144000" cy="948000"/>
          </a:xfrm>
          <a:prstGeom prst="rect">
            <a:avLst/>
          </a:prstGeom>
          <a:solidFill>
            <a:srgbClr val="EDEDED"/>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56"/>
          <p:cNvSpPr txBox="1"/>
          <p:nvPr/>
        </p:nvSpPr>
        <p:spPr>
          <a:xfrm>
            <a:off x="514350" y="115725"/>
            <a:ext cx="7102800" cy="538800"/>
          </a:xfrm>
          <a:prstGeom prst="rect">
            <a:avLst/>
          </a:prstGeom>
          <a:noFill/>
          <a:ln>
            <a:noFill/>
          </a:ln>
        </p:spPr>
        <p:txBody>
          <a:bodyPr spcFirstLastPara="1" wrap="square" lIns="0" tIns="0" rIns="0" bIns="0" anchor="t" anchorCtr="0">
            <a:spAutoFit/>
          </a:bodyPr>
          <a:lstStyle/>
          <a:p>
            <a:pPr marL="0" marR="0" lvl="0" indent="0" algn="l" rtl="0">
              <a:lnSpc>
                <a:spcPct val="129994"/>
              </a:lnSpc>
              <a:spcBef>
                <a:spcPts val="0"/>
              </a:spcBef>
              <a:spcAft>
                <a:spcPts val="0"/>
              </a:spcAft>
              <a:buClr>
                <a:srgbClr val="000000"/>
              </a:buClr>
              <a:buSzPts val="3500"/>
              <a:buFont typeface="Arial"/>
              <a:buNone/>
            </a:pPr>
            <a:r>
              <a:rPr lang="en" sz="3500" b="1" i="0" u="none" strike="noStrike" cap="none">
                <a:solidFill>
                  <a:srgbClr val="3E2570"/>
                </a:solidFill>
                <a:latin typeface="Ovo"/>
                <a:ea typeface="Ovo"/>
                <a:cs typeface="Ovo"/>
                <a:sym typeface="Ovo"/>
              </a:rPr>
              <a:t>Clasificar Sus Ingreso tipo “Other”</a:t>
            </a:r>
            <a:endParaRPr sz="100" b="0" i="0" u="none" strike="noStrike" cap="none">
              <a:solidFill>
                <a:srgbClr val="000000"/>
              </a:solidFill>
              <a:latin typeface="Arial"/>
              <a:ea typeface="Arial"/>
              <a:cs typeface="Arial"/>
              <a:sym typeface="Arial"/>
            </a:endParaRPr>
          </a:p>
        </p:txBody>
      </p:sp>
      <p:sp>
        <p:nvSpPr>
          <p:cNvPr id="183" name="Google Shape;183;p56"/>
          <p:cNvSpPr txBox="1"/>
          <p:nvPr/>
        </p:nvSpPr>
        <p:spPr>
          <a:xfrm>
            <a:off x="448889" y="1571588"/>
            <a:ext cx="3727200" cy="231000"/>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Interes</a:t>
            </a:r>
            <a:endParaRPr sz="1500" b="0" i="0" u="none" strike="noStrike" cap="none">
              <a:solidFill>
                <a:srgbClr val="3F4042"/>
              </a:solidFill>
              <a:latin typeface="Arial"/>
              <a:ea typeface="Arial"/>
              <a:cs typeface="Arial"/>
              <a:sym typeface="Arial"/>
            </a:endParaRPr>
          </a:p>
        </p:txBody>
      </p:sp>
      <p:sp>
        <p:nvSpPr>
          <p:cNvPr id="184" name="Google Shape;184;p56"/>
          <p:cNvSpPr txBox="1"/>
          <p:nvPr/>
        </p:nvSpPr>
        <p:spPr>
          <a:xfrm>
            <a:off x="448889" y="2177438"/>
            <a:ext cx="3727200" cy="300082"/>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Ventas de Activos Fijos</a:t>
            </a:r>
            <a:endParaRPr sz="1500" b="0" i="0" u="none" strike="noStrike" cap="none">
              <a:solidFill>
                <a:srgbClr val="3F4042"/>
              </a:solidFill>
              <a:latin typeface="Arial"/>
              <a:ea typeface="Arial"/>
              <a:cs typeface="Arial"/>
              <a:sym typeface="Arial"/>
            </a:endParaRPr>
          </a:p>
        </p:txBody>
      </p:sp>
      <p:sp>
        <p:nvSpPr>
          <p:cNvPr id="185" name="Google Shape;185;p56"/>
          <p:cNvSpPr txBox="1"/>
          <p:nvPr/>
        </p:nvSpPr>
        <p:spPr>
          <a:xfrm>
            <a:off x="448889" y="2735063"/>
            <a:ext cx="4765500" cy="300082"/>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Ganancia de Intercambio</a:t>
            </a:r>
            <a:endParaRPr sz="1500" b="0" i="0" u="none" strike="noStrike" cap="none">
              <a:solidFill>
                <a:srgbClr val="3F4042"/>
              </a:solidFill>
              <a:latin typeface="Arial"/>
              <a:ea typeface="Arial"/>
              <a:cs typeface="Arial"/>
              <a:sym typeface="Arial"/>
            </a:endParaRPr>
          </a:p>
        </p:txBody>
      </p:sp>
      <p:sp>
        <p:nvSpPr>
          <p:cNvPr id="186" name="Google Shape;186;p56"/>
          <p:cNvSpPr txBox="1"/>
          <p:nvPr/>
        </p:nvSpPr>
        <p:spPr>
          <a:xfrm>
            <a:off x="448889" y="3340913"/>
            <a:ext cx="3727200" cy="231000"/>
          </a:xfrm>
          <a:prstGeom prst="rect">
            <a:avLst/>
          </a:prstGeom>
          <a:noFill/>
          <a:ln>
            <a:noFill/>
          </a:ln>
        </p:spPr>
        <p:txBody>
          <a:bodyPr spcFirstLastPara="1" wrap="square" lIns="0" tIns="0" rIns="0" bIns="0" anchor="t" anchorCtr="0">
            <a:spAutoFit/>
          </a:bodyPr>
          <a:lstStyle/>
          <a:p>
            <a:pPr marL="457200" marR="0" lvl="0" indent="-323850" algn="l" rtl="0">
              <a:lnSpc>
                <a:spcPct val="130011"/>
              </a:lnSpc>
              <a:spcBef>
                <a:spcPts val="0"/>
              </a:spcBef>
              <a:spcAft>
                <a:spcPts val="0"/>
              </a:spcAft>
              <a:buClr>
                <a:srgbClr val="3F4042"/>
              </a:buClr>
              <a:buSzPts val="1500"/>
              <a:buFont typeface="Arial"/>
              <a:buChar char="●"/>
            </a:pPr>
            <a:r>
              <a:rPr lang="en" sz="1500" b="0" i="0" u="none" strike="noStrike" cap="none">
                <a:solidFill>
                  <a:srgbClr val="3F4042"/>
                </a:solidFill>
                <a:latin typeface="Arial"/>
                <a:ea typeface="Arial"/>
                <a:cs typeface="Arial"/>
                <a:sym typeface="Arial"/>
              </a:rPr>
              <a:t>Otras Ventas, no de Operaciones</a:t>
            </a:r>
            <a:endParaRPr sz="1500" b="0" i="0" u="none" strike="noStrike" cap="none">
              <a:solidFill>
                <a:srgbClr val="3F4042"/>
              </a:solidFill>
              <a:latin typeface="Arial"/>
              <a:ea typeface="Arial"/>
              <a:cs typeface="Arial"/>
              <a:sym typeface="Arial"/>
            </a:endParaRPr>
          </a:p>
        </p:txBody>
      </p:sp>
      <p:pic>
        <p:nvPicPr>
          <p:cNvPr id="187" name="Google Shape;187;p56"/>
          <p:cNvPicPr preferRelativeResize="0"/>
          <p:nvPr/>
        </p:nvPicPr>
        <p:blipFill rotWithShape="1">
          <a:blip r:embed="rId3">
            <a:alphaModFix/>
          </a:blip>
          <a:srcRect/>
          <a:stretch/>
        </p:blipFill>
        <p:spPr>
          <a:xfrm>
            <a:off x="8586426" y="4709254"/>
            <a:ext cx="445302" cy="321350"/>
          </a:xfrm>
          <a:prstGeom prst="rect">
            <a:avLst/>
          </a:prstGeom>
          <a:noFill/>
          <a:ln>
            <a:noFill/>
          </a:ln>
        </p:spPr>
      </p:pic>
      <p:sp>
        <p:nvSpPr>
          <p:cNvPr id="188" name="Google Shape;188;p56"/>
          <p:cNvSpPr txBox="1"/>
          <p:nvPr/>
        </p:nvSpPr>
        <p:spPr>
          <a:xfrm>
            <a:off x="228375" y="1005850"/>
            <a:ext cx="8191800" cy="507900"/>
          </a:xfrm>
          <a:prstGeom prst="rect">
            <a:avLst/>
          </a:prstGeom>
          <a:noFill/>
          <a:ln>
            <a:noFill/>
          </a:ln>
        </p:spPr>
        <p:txBody>
          <a:bodyPr spcFirstLastPara="1" wrap="square" lIns="91425" tIns="91425" rIns="91425" bIns="91425" anchor="t" anchorCtr="0">
            <a:spAutoFit/>
          </a:bodyPr>
          <a:lstStyle/>
          <a:p>
            <a:pPr marL="0" marR="38100" lvl="0" indent="0" algn="l" rtl="0">
              <a:lnSpc>
                <a:spcPct val="128571"/>
              </a:lnSpc>
              <a:spcBef>
                <a:spcPts val="0"/>
              </a:spcBef>
              <a:spcAft>
                <a:spcPts val="0"/>
              </a:spcAft>
              <a:buNone/>
            </a:pPr>
            <a:r>
              <a:rPr lang="en" sz="2100">
                <a:solidFill>
                  <a:srgbClr val="202124"/>
                </a:solidFill>
                <a:highlight>
                  <a:srgbClr val="F8F9FA"/>
                </a:highlight>
              </a:rPr>
              <a:t>¿Qué se considera "Otros Ingresos y por qué es importante"?</a:t>
            </a:r>
            <a:endParaRPr sz="2100">
              <a:solidFill>
                <a:srgbClr val="202124"/>
              </a:solidFill>
              <a:highlight>
                <a:srgbClr val="F8F9FA"/>
              </a:highligh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1396</Words>
  <Application>Microsoft Office PowerPoint</Application>
  <PresentationFormat>On-screen Show (16:9)</PresentationFormat>
  <Paragraphs>190</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Ovo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Cómo Organizar sus Ingresos y Gastos de Su Negocio Encuesta 05/19/22 - CHASE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wdejesus</dc:creator>
  <cp:lastModifiedBy>Rapido105</cp:lastModifiedBy>
  <cp:revision>2</cp:revision>
  <dcterms:modified xsi:type="dcterms:W3CDTF">2022-05-19T16:51:14Z</dcterms:modified>
</cp:coreProperties>
</file>